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6"/>
  </p:notesMasterIdLst>
  <p:sldIdLst>
    <p:sldId id="256" r:id="rId2"/>
    <p:sldId id="269" r:id="rId3"/>
    <p:sldId id="297" r:id="rId4"/>
    <p:sldId id="298" r:id="rId5"/>
    <p:sldId id="299" r:id="rId6"/>
    <p:sldId id="300" r:id="rId7"/>
    <p:sldId id="301" r:id="rId8"/>
    <p:sldId id="302" r:id="rId9"/>
    <p:sldId id="303" r:id="rId10"/>
    <p:sldId id="304" r:id="rId11"/>
    <p:sldId id="305" r:id="rId12"/>
    <p:sldId id="306" r:id="rId13"/>
    <p:sldId id="307" r:id="rId14"/>
    <p:sldId id="308" r:id="rId15"/>
    <p:sldId id="309" r:id="rId16"/>
    <p:sldId id="310" r:id="rId17"/>
    <p:sldId id="311" r:id="rId18"/>
    <p:sldId id="312" r:id="rId19"/>
    <p:sldId id="313" r:id="rId20"/>
    <p:sldId id="315" r:id="rId21"/>
    <p:sldId id="316" r:id="rId22"/>
    <p:sldId id="317" r:id="rId23"/>
    <p:sldId id="318" r:id="rId24"/>
    <p:sldId id="319" r:id="rId25"/>
  </p:sldIdLst>
  <p:sldSz cx="9144000" cy="5143500" type="screen16x9"/>
  <p:notesSz cx="6858000" cy="9144000"/>
  <p:embeddedFontLst>
    <p:embeddedFont>
      <p:font typeface="Advent Pro SemiBold" panose="020B0604020202020204" charset="0"/>
      <p:regular r:id="rId27"/>
      <p:bold r:id="rId28"/>
      <p:italic r:id="rId29"/>
      <p:boldItalic r:id="rId30"/>
    </p:embeddedFont>
    <p:embeddedFont>
      <p:font typeface="Fira Sans Condensed Medium" panose="020B0603050000020004" pitchFamily="34" charset="0"/>
      <p:regular r:id="rId31"/>
      <p:bold r:id="rId32"/>
      <p:italic r:id="rId33"/>
      <p:boldItalic r:id="rId34"/>
    </p:embeddedFont>
    <p:embeddedFont>
      <p:font typeface="Fira Sans Extra Condensed Medium" panose="020B0604020202020204" charset="0"/>
      <p:regular r:id="rId35"/>
      <p:bold r:id="rId36"/>
      <p:italic r:id="rId37"/>
      <p:boldItalic r:id="rId38"/>
    </p:embeddedFont>
    <p:embeddedFont>
      <p:font typeface="Livvic Light" pitchFamily="2" charset="0"/>
      <p:regular r:id="rId39"/>
      <p:italic r:id="rId40"/>
    </p:embeddedFont>
    <p:embeddedFont>
      <p:font typeface="Maven Pro" panose="020B0604020202020204" charset="0"/>
      <p:regular r:id="rId41"/>
      <p:bold r:id="rId42"/>
    </p:embeddedFont>
    <p:embeddedFont>
      <p:font typeface="Nunito Light" pitchFamily="2" charset="0"/>
      <p:regular r:id="rId43"/>
      <p:italic r:id="rId44"/>
    </p:embeddedFont>
    <p:embeddedFont>
      <p:font typeface="Share Tech" panose="020B0604020202020204" charset="0"/>
      <p:regular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45"/>
    <a:srgbClr val="FFC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3D0585F-EAD6-47EE-8035-C2777AD5182B}">
  <a:tblStyle styleId="{A3D0585F-EAD6-47EE-8035-C2777AD5182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0722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150" dirty="0"/>
          </a:p>
        </p:txBody>
      </p:sp>
    </p:spTree>
    <p:extLst>
      <p:ext uri="{BB962C8B-B14F-4D97-AF65-F5344CB8AC3E}">
        <p14:creationId xmlns:p14="http://schemas.microsoft.com/office/powerpoint/2010/main" val="1338114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8" r:id="rId6"/>
    <p:sldLayoutId id="2147483659" r:id="rId7"/>
    <p:sldLayoutId id="2147483660" r:id="rId8"/>
    <p:sldLayoutId id="2147483661" r:id="rId9"/>
    <p:sldLayoutId id="2147483662" r:id="rId10"/>
    <p:sldLayoutId id="2147483663" r:id="rId11"/>
    <p:sldLayoutId id="2147483664" r:id="rId12"/>
    <p:sldLayoutId id="2147483665" r:id="rId13"/>
    <p:sldLayoutId id="2147483666" r:id="rId14"/>
    <p:sldLayoutId id="2147483667" r:id="rId15"/>
    <p:sldLayoutId id="2147483668"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3351718"/>
            <a:ext cx="3295500" cy="792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solidFill>
                  <a:schemeClr val="bg2">
                    <a:lumMod val="10000"/>
                    <a:lumOff val="90000"/>
                  </a:schemeClr>
                </a:solidFill>
              </a:rPr>
              <a:t>A Dental Clinic Management System</a:t>
            </a:r>
          </a:p>
        </p:txBody>
      </p:sp>
      <p:sp>
        <p:nvSpPr>
          <p:cNvPr id="435" name="Google Shape;435;p25"/>
          <p:cNvSpPr txBox="1">
            <a:spLocks noGrp="1"/>
          </p:cNvSpPr>
          <p:nvPr>
            <p:ph type="ctrTitle"/>
          </p:nvPr>
        </p:nvSpPr>
        <p:spPr>
          <a:xfrm>
            <a:off x="1592355" y="721299"/>
            <a:ext cx="5959290" cy="172234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solidFill>
                  <a:schemeClr val="accent2">
                    <a:lumMod val="40000"/>
                    <a:lumOff val="60000"/>
                  </a:schemeClr>
                </a:solidFill>
              </a:rPr>
              <a:t>Software Engineering </a:t>
            </a:r>
            <a:r>
              <a:rPr lang="en" sz="4000" dirty="0"/>
              <a:t>Project Presentation</a:t>
            </a:r>
            <a:endParaRPr sz="4400" dirty="0"/>
          </a:p>
        </p:txBody>
      </p:sp>
      <p:sp>
        <p:nvSpPr>
          <p:cNvPr id="437" name="Google Shape;437;p25"/>
          <p:cNvSpPr/>
          <p:nvPr/>
        </p:nvSpPr>
        <p:spPr>
          <a:xfrm>
            <a:off x="1773591" y="4679001"/>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29356" y="211100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556264" y="254036"/>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1093144" y="3312545"/>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5"/>
          <p:cNvSpPr/>
          <p:nvPr/>
        </p:nvSpPr>
        <p:spPr>
          <a:xfrm>
            <a:off x="1520363" y="3688529"/>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97F22727-05A6-C2A0-87CF-7DBBD3292514}"/>
              </a:ext>
            </a:extLst>
          </p:cNvPr>
          <p:cNvPicPr>
            <a:picLocks noChangeAspect="1"/>
          </p:cNvPicPr>
          <p:nvPr/>
        </p:nvPicPr>
        <p:blipFill rotWithShape="1">
          <a:blip r:embed="rId3"/>
          <a:srcRect r="72346"/>
          <a:stretch/>
        </p:blipFill>
        <p:spPr>
          <a:xfrm>
            <a:off x="205263" y="140234"/>
            <a:ext cx="324794" cy="388555"/>
          </a:xfrm>
          <a:prstGeom prst="rect">
            <a:avLst/>
          </a:prstGeom>
        </p:spPr>
      </p:pic>
      <p:sp>
        <p:nvSpPr>
          <p:cNvPr id="6" name="Rectangle 5">
            <a:extLst>
              <a:ext uri="{FF2B5EF4-FFF2-40B4-BE49-F238E27FC236}">
                <a16:creationId xmlns:a16="http://schemas.microsoft.com/office/drawing/2014/main" id="{778A396E-7EE3-DB08-C1A4-9CE535D26341}"/>
              </a:ext>
            </a:extLst>
          </p:cNvPr>
          <p:cNvSpPr/>
          <p:nvPr/>
        </p:nvSpPr>
        <p:spPr>
          <a:xfrm>
            <a:off x="5113020" y="2389566"/>
            <a:ext cx="427067" cy="310296"/>
          </a:xfrm>
          <a:prstGeom prst="rect">
            <a:avLst/>
          </a:prstGeom>
          <a:solidFill>
            <a:srgbClr val="0028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150"/>
          </a:p>
        </p:txBody>
      </p:sp>
      <p:pic>
        <p:nvPicPr>
          <p:cNvPr id="5" name="Picture 4">
            <a:extLst>
              <a:ext uri="{FF2B5EF4-FFF2-40B4-BE49-F238E27FC236}">
                <a16:creationId xmlns:a16="http://schemas.microsoft.com/office/drawing/2014/main" id="{E1CAE572-DFE7-6523-18EF-F6829EFD755C}"/>
              </a:ext>
            </a:extLst>
          </p:cNvPr>
          <p:cNvPicPr>
            <a:picLocks noChangeAspect="1"/>
          </p:cNvPicPr>
          <p:nvPr/>
        </p:nvPicPr>
        <p:blipFill>
          <a:blip r:embed="rId4"/>
          <a:stretch>
            <a:fillRect/>
          </a:stretch>
        </p:blipFill>
        <p:spPr>
          <a:xfrm>
            <a:off x="3831178" y="2933255"/>
            <a:ext cx="1481644" cy="324480"/>
          </a:xfrm>
          <a:prstGeom prst="rect">
            <a:avLst/>
          </a:prstGeom>
        </p:spPr>
      </p:pic>
      <p:sp>
        <p:nvSpPr>
          <p:cNvPr id="9" name="Rectangle 8">
            <a:extLst>
              <a:ext uri="{FF2B5EF4-FFF2-40B4-BE49-F238E27FC236}">
                <a16:creationId xmlns:a16="http://schemas.microsoft.com/office/drawing/2014/main" id="{440F2AA2-B729-8FBD-94B6-CB36E474D462}"/>
              </a:ext>
            </a:extLst>
          </p:cNvPr>
          <p:cNvSpPr/>
          <p:nvPr/>
        </p:nvSpPr>
        <p:spPr>
          <a:xfrm>
            <a:off x="849572" y="1124898"/>
            <a:ext cx="427067" cy="310296"/>
          </a:xfrm>
          <a:prstGeom prst="rect">
            <a:avLst/>
          </a:prstGeom>
          <a:solidFill>
            <a:srgbClr val="0028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150"/>
          </a:p>
        </p:txBody>
      </p:sp>
      <p:sp>
        <p:nvSpPr>
          <p:cNvPr id="15" name="TextBox 14">
            <a:extLst>
              <a:ext uri="{FF2B5EF4-FFF2-40B4-BE49-F238E27FC236}">
                <a16:creationId xmlns:a16="http://schemas.microsoft.com/office/drawing/2014/main" id="{5625D3CE-8035-BD57-40D7-8D22151DD97B}"/>
              </a:ext>
            </a:extLst>
          </p:cNvPr>
          <p:cNvSpPr txBox="1"/>
          <p:nvPr/>
        </p:nvSpPr>
        <p:spPr>
          <a:xfrm>
            <a:off x="7193282" y="3558799"/>
            <a:ext cx="1515763" cy="1261884"/>
          </a:xfrm>
          <a:prstGeom prst="rect">
            <a:avLst/>
          </a:prstGeom>
          <a:noFill/>
        </p:spPr>
        <p:txBody>
          <a:bodyPr wrap="square">
            <a:spAutoFit/>
          </a:bodyPr>
          <a:lstStyle/>
          <a:p>
            <a:r>
              <a:rPr lang="en-US" dirty="0">
                <a:solidFill>
                  <a:schemeClr val="accent5">
                    <a:lumMod val="20000"/>
                    <a:lumOff val="80000"/>
                  </a:schemeClr>
                </a:solidFill>
                <a:latin typeface="Share Tech" panose="020B0604020202020204" charset="0"/>
              </a:rPr>
              <a:t>Group Members:</a:t>
            </a:r>
          </a:p>
          <a:p>
            <a:r>
              <a:rPr lang="en-US" sz="1200" dirty="0">
                <a:solidFill>
                  <a:schemeClr val="accent5">
                    <a:lumMod val="40000"/>
                    <a:lumOff val="60000"/>
                  </a:schemeClr>
                </a:solidFill>
                <a:latin typeface="Share Tech" panose="020B0604020202020204" charset="0"/>
              </a:rPr>
              <a:t>Ania Keçi</a:t>
            </a:r>
          </a:p>
          <a:p>
            <a:r>
              <a:rPr lang="en-US" sz="1200" dirty="0" err="1">
                <a:solidFill>
                  <a:schemeClr val="accent5">
                    <a:lumMod val="40000"/>
                    <a:lumOff val="60000"/>
                  </a:schemeClr>
                </a:solidFill>
                <a:latin typeface="Share Tech" panose="020B0604020202020204" charset="0"/>
              </a:rPr>
              <a:t>Belita</a:t>
            </a:r>
            <a:r>
              <a:rPr lang="en-US" sz="1200" dirty="0">
                <a:solidFill>
                  <a:schemeClr val="accent5">
                    <a:lumMod val="40000"/>
                    <a:lumOff val="60000"/>
                  </a:schemeClr>
                </a:solidFill>
                <a:latin typeface="Share Tech" panose="020B0604020202020204" charset="0"/>
              </a:rPr>
              <a:t> </a:t>
            </a:r>
            <a:r>
              <a:rPr lang="en-US" sz="1200" dirty="0" err="1">
                <a:solidFill>
                  <a:schemeClr val="accent5">
                    <a:lumMod val="40000"/>
                    <a:lumOff val="60000"/>
                  </a:schemeClr>
                </a:solidFill>
                <a:latin typeface="Share Tech" panose="020B0604020202020204" charset="0"/>
              </a:rPr>
              <a:t>Hysaj</a:t>
            </a:r>
            <a:endParaRPr lang="en-US" sz="1200" dirty="0">
              <a:solidFill>
                <a:schemeClr val="accent5">
                  <a:lumMod val="40000"/>
                  <a:lumOff val="60000"/>
                </a:schemeClr>
              </a:solidFill>
              <a:latin typeface="Share Tech" panose="020B0604020202020204" charset="0"/>
            </a:endParaRPr>
          </a:p>
          <a:p>
            <a:r>
              <a:rPr lang="en-US" sz="1200" dirty="0">
                <a:solidFill>
                  <a:schemeClr val="accent5">
                    <a:lumMod val="40000"/>
                    <a:lumOff val="60000"/>
                  </a:schemeClr>
                </a:solidFill>
                <a:latin typeface="Share Tech" panose="020B0604020202020204" charset="0"/>
              </a:rPr>
              <a:t>Idi </a:t>
            </a:r>
            <a:r>
              <a:rPr lang="en-US" sz="1200" dirty="0" err="1">
                <a:solidFill>
                  <a:schemeClr val="accent5">
                    <a:lumMod val="40000"/>
                    <a:lumOff val="60000"/>
                  </a:schemeClr>
                </a:solidFill>
                <a:latin typeface="Share Tech" panose="020B0604020202020204" charset="0"/>
              </a:rPr>
              <a:t>Xhengo</a:t>
            </a:r>
            <a:endParaRPr lang="en-US" sz="1200" dirty="0">
              <a:solidFill>
                <a:schemeClr val="accent5">
                  <a:lumMod val="40000"/>
                  <a:lumOff val="60000"/>
                </a:schemeClr>
              </a:solidFill>
              <a:latin typeface="Share Tech" panose="020B0604020202020204" charset="0"/>
            </a:endParaRPr>
          </a:p>
          <a:p>
            <a:r>
              <a:rPr lang="en-US" sz="1200" dirty="0" err="1">
                <a:solidFill>
                  <a:schemeClr val="accent5">
                    <a:lumMod val="40000"/>
                    <a:lumOff val="60000"/>
                  </a:schemeClr>
                </a:solidFill>
                <a:latin typeface="Share Tech" panose="020B0604020202020204" charset="0"/>
              </a:rPr>
              <a:t>Klea</a:t>
            </a:r>
            <a:r>
              <a:rPr lang="en-US" sz="1200" dirty="0">
                <a:solidFill>
                  <a:schemeClr val="accent5">
                    <a:lumMod val="40000"/>
                    <a:lumOff val="60000"/>
                  </a:schemeClr>
                </a:solidFill>
                <a:latin typeface="Share Tech" panose="020B0604020202020204" charset="0"/>
              </a:rPr>
              <a:t> Lala</a:t>
            </a:r>
          </a:p>
          <a:p>
            <a:r>
              <a:rPr lang="en-US" sz="1200" dirty="0" err="1">
                <a:solidFill>
                  <a:schemeClr val="accent5">
                    <a:lumMod val="40000"/>
                    <a:lumOff val="60000"/>
                  </a:schemeClr>
                </a:solidFill>
                <a:latin typeface="Share Tech" panose="020B0604020202020204" charset="0"/>
              </a:rPr>
              <a:t>Renis</a:t>
            </a:r>
            <a:r>
              <a:rPr lang="en-US" sz="1200" dirty="0">
                <a:solidFill>
                  <a:schemeClr val="accent5">
                    <a:lumMod val="40000"/>
                    <a:lumOff val="60000"/>
                  </a:schemeClr>
                </a:solidFill>
                <a:latin typeface="Share Tech" panose="020B0604020202020204" charset="0"/>
              </a:rPr>
              <a:t> </a:t>
            </a:r>
            <a:r>
              <a:rPr lang="en-US" sz="1200" dirty="0" err="1">
                <a:solidFill>
                  <a:schemeClr val="accent5">
                    <a:lumMod val="40000"/>
                    <a:lumOff val="60000"/>
                  </a:schemeClr>
                </a:solidFill>
                <a:latin typeface="Share Tech" panose="020B0604020202020204" charset="0"/>
              </a:rPr>
              <a:t>Garxenaj</a:t>
            </a:r>
            <a:endParaRPr lang="en-US" sz="1200" dirty="0">
              <a:solidFill>
                <a:schemeClr val="accent5">
                  <a:lumMod val="40000"/>
                  <a:lumOff val="60000"/>
                </a:schemeClr>
              </a:solidFill>
              <a:latin typeface="Share Tech" panose="020B0604020202020204" charset="0"/>
            </a:endParaRPr>
          </a:p>
        </p:txBody>
      </p:sp>
      <p:sp>
        <p:nvSpPr>
          <p:cNvPr id="16" name="Rectangle 15">
            <a:extLst>
              <a:ext uri="{FF2B5EF4-FFF2-40B4-BE49-F238E27FC236}">
                <a16:creationId xmlns:a16="http://schemas.microsoft.com/office/drawing/2014/main" id="{83B9152E-2AD8-EF9A-9399-35FA0D90C251}"/>
              </a:ext>
            </a:extLst>
          </p:cNvPr>
          <p:cNvSpPr/>
          <p:nvPr/>
        </p:nvSpPr>
        <p:spPr>
          <a:xfrm>
            <a:off x="8281978" y="1528328"/>
            <a:ext cx="427067" cy="310296"/>
          </a:xfrm>
          <a:prstGeom prst="rect">
            <a:avLst/>
          </a:prstGeom>
          <a:solidFill>
            <a:srgbClr val="0028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150"/>
          </a:p>
        </p:txBody>
      </p:sp>
      <p:sp>
        <p:nvSpPr>
          <p:cNvPr id="2" name="Google Shape;1817;p52">
            <a:extLst>
              <a:ext uri="{FF2B5EF4-FFF2-40B4-BE49-F238E27FC236}">
                <a16:creationId xmlns:a16="http://schemas.microsoft.com/office/drawing/2014/main" id="{EA7CE3F0-E288-C2FA-C7D5-545C3137D926}"/>
              </a:ext>
            </a:extLst>
          </p:cNvPr>
          <p:cNvSpPr/>
          <p:nvPr/>
        </p:nvSpPr>
        <p:spPr>
          <a:xfrm>
            <a:off x="7010125" y="3682353"/>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600;p30">
            <a:extLst>
              <a:ext uri="{FF2B5EF4-FFF2-40B4-BE49-F238E27FC236}">
                <a16:creationId xmlns:a16="http://schemas.microsoft.com/office/drawing/2014/main" id="{6A56A4EE-780E-D22D-80BE-F893DA0610B3}"/>
              </a:ext>
            </a:extLst>
          </p:cNvPr>
          <p:cNvSpPr txBox="1">
            <a:spLocks/>
          </p:cNvSpPr>
          <p:nvPr/>
        </p:nvSpPr>
        <p:spPr>
          <a:xfrm>
            <a:off x="923508" y="190166"/>
            <a:ext cx="5972591" cy="79281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External Interface Requirements</a:t>
            </a:r>
          </a:p>
          <a:p>
            <a:r>
              <a:rPr kumimoji="0" lang="en" sz="2400" b="0" i="0" u="none"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User Interfaces</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8" name="Picture 7">
            <a:extLst>
              <a:ext uri="{FF2B5EF4-FFF2-40B4-BE49-F238E27FC236}">
                <a16:creationId xmlns:a16="http://schemas.microsoft.com/office/drawing/2014/main" id="{B42AD229-0F43-7469-1912-F0C4915F2400}"/>
              </a:ext>
            </a:extLst>
          </p:cNvPr>
          <p:cNvPicPr>
            <a:picLocks noChangeAspect="1"/>
          </p:cNvPicPr>
          <p:nvPr/>
        </p:nvPicPr>
        <p:blipFill>
          <a:blip r:embed="rId2"/>
          <a:stretch>
            <a:fillRect/>
          </a:stretch>
        </p:blipFill>
        <p:spPr>
          <a:xfrm>
            <a:off x="361508" y="228798"/>
            <a:ext cx="441498" cy="405086"/>
          </a:xfrm>
          <a:prstGeom prst="rect">
            <a:avLst/>
          </a:prstGeom>
        </p:spPr>
      </p:pic>
      <p:sp>
        <p:nvSpPr>
          <p:cNvPr id="11" name="Google Shape;605;p30">
            <a:extLst>
              <a:ext uri="{FF2B5EF4-FFF2-40B4-BE49-F238E27FC236}">
                <a16:creationId xmlns:a16="http://schemas.microsoft.com/office/drawing/2014/main" id="{72F3B7AF-BE3E-670E-23BD-0528343B69A6}"/>
              </a:ext>
            </a:extLst>
          </p:cNvPr>
          <p:cNvSpPr txBox="1">
            <a:spLocks/>
          </p:cNvSpPr>
          <p:nvPr/>
        </p:nvSpPr>
        <p:spPr>
          <a:xfrm>
            <a:off x="923508" y="883116"/>
            <a:ext cx="6726972" cy="8438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tx1">
                    <a:lumMod val="20000"/>
                    <a:lumOff val="80000"/>
                  </a:schemeClr>
                </a:solidFill>
                <a:effectLst>
                  <a:outerShdw blurRad="38100" dist="38100" dir="2700000" algn="tl">
                    <a:srgbClr val="000000">
                      <a:alpha val="43137"/>
                    </a:srgbClr>
                  </a:outerShdw>
                </a:effectLst>
              </a:rPr>
              <a:t>Multiple user interfaces are included in this web application for enabling interactions between the software and its various users. These user interfaces are intended to be intuitive and easy to use while assuring quick navigation. </a:t>
            </a:r>
          </a:p>
        </p:txBody>
      </p:sp>
      <p:sp>
        <p:nvSpPr>
          <p:cNvPr id="13" name="Google Shape;605;p30">
            <a:extLst>
              <a:ext uri="{FF2B5EF4-FFF2-40B4-BE49-F238E27FC236}">
                <a16:creationId xmlns:a16="http://schemas.microsoft.com/office/drawing/2014/main" id="{F9F21FE3-286A-8EFE-853A-9A2FC795A8B1}"/>
              </a:ext>
            </a:extLst>
          </p:cNvPr>
          <p:cNvSpPr txBox="1">
            <a:spLocks/>
          </p:cNvSpPr>
          <p:nvPr/>
        </p:nvSpPr>
        <p:spPr>
          <a:xfrm>
            <a:off x="923507" y="2217332"/>
            <a:ext cx="2960921" cy="11048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tx1">
                    <a:lumMod val="20000"/>
                    <a:lumOff val="80000"/>
                  </a:schemeClr>
                </a:solidFill>
                <a:effectLst>
                  <a:outerShdw blurRad="38100" dist="38100" dir="2700000" algn="tl">
                    <a:srgbClr val="000000">
                      <a:alpha val="43137"/>
                    </a:srgbClr>
                  </a:outerShdw>
                </a:effectLst>
              </a:rPr>
              <a:t>Admin Interface: </a:t>
            </a:r>
            <a:r>
              <a:rPr lang="en-US" sz="1400" dirty="0">
                <a:solidFill>
                  <a:schemeClr val="bg1">
                    <a:lumMod val="95000"/>
                  </a:schemeClr>
                </a:solidFill>
                <a:effectLst>
                  <a:outerShdw blurRad="38100" dist="38100" dir="2700000" algn="tl">
                    <a:srgbClr val="000000">
                      <a:alpha val="43137"/>
                    </a:srgbClr>
                  </a:outerShdw>
                </a:effectLst>
              </a:rPr>
              <a:t>The main control point for overseeing the entire system is the admin interface.</a:t>
            </a:r>
          </a:p>
          <a:p>
            <a:pPr marL="0" indent="0">
              <a:buNone/>
            </a:pPr>
            <a:endParaRPr lang="en-US" sz="1400" dirty="0">
              <a:solidFill>
                <a:schemeClr val="bg1">
                  <a:lumMod val="95000"/>
                </a:schemeClr>
              </a:solidFill>
              <a:effectLst>
                <a:outerShdw blurRad="38100" dist="38100" dir="2700000" algn="tl">
                  <a:srgbClr val="000000">
                    <a:alpha val="43137"/>
                  </a:srgbClr>
                </a:outerShdw>
              </a:effectLst>
            </a:endParaRPr>
          </a:p>
        </p:txBody>
      </p:sp>
      <p:sp>
        <p:nvSpPr>
          <p:cNvPr id="15" name="Google Shape;605;p30">
            <a:extLst>
              <a:ext uri="{FF2B5EF4-FFF2-40B4-BE49-F238E27FC236}">
                <a16:creationId xmlns:a16="http://schemas.microsoft.com/office/drawing/2014/main" id="{F8888647-7692-EED6-5865-2A0CF42BD42D}"/>
              </a:ext>
            </a:extLst>
          </p:cNvPr>
          <p:cNvSpPr txBox="1">
            <a:spLocks/>
          </p:cNvSpPr>
          <p:nvPr/>
        </p:nvSpPr>
        <p:spPr>
          <a:xfrm>
            <a:off x="4663443" y="2217332"/>
            <a:ext cx="3825238" cy="14593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tx1">
                    <a:lumMod val="20000"/>
                    <a:lumOff val="80000"/>
                  </a:schemeClr>
                </a:solidFill>
                <a:effectLst>
                  <a:outerShdw blurRad="38100" dist="38100" dir="2700000" algn="tl">
                    <a:srgbClr val="000000">
                      <a:alpha val="43137"/>
                    </a:srgbClr>
                  </a:outerShdw>
                </a:effectLst>
              </a:rPr>
              <a:t>Staff Interface: </a:t>
            </a:r>
            <a:r>
              <a:rPr lang="en-US" sz="1400" dirty="0">
                <a:solidFill>
                  <a:schemeClr val="bg1">
                    <a:lumMod val="95000"/>
                  </a:schemeClr>
                </a:solidFill>
                <a:effectLst>
                  <a:outerShdw blurRad="38100" dist="38100" dir="2700000" algn="tl">
                    <a:srgbClr val="000000">
                      <a:alpha val="43137"/>
                    </a:srgbClr>
                  </a:outerShdw>
                </a:effectLst>
              </a:rPr>
              <a:t>The dental clinic staff is taken care of via the staff interface which gives them the resources they need to  manage staff-related duties.</a:t>
            </a:r>
          </a:p>
          <a:p>
            <a:pPr marL="0" indent="0">
              <a:buNone/>
            </a:pPr>
            <a:endParaRPr lang="en-US" sz="1400" dirty="0">
              <a:solidFill>
                <a:schemeClr val="bg1">
                  <a:lumMod val="9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803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600;p30">
            <a:extLst>
              <a:ext uri="{FF2B5EF4-FFF2-40B4-BE49-F238E27FC236}">
                <a16:creationId xmlns:a16="http://schemas.microsoft.com/office/drawing/2014/main" id="{3555F88A-C4C2-4979-62AD-80E0C9742A99}"/>
              </a:ext>
            </a:extLst>
          </p:cNvPr>
          <p:cNvSpPr txBox="1">
            <a:spLocks/>
          </p:cNvSpPr>
          <p:nvPr/>
        </p:nvSpPr>
        <p:spPr>
          <a:xfrm>
            <a:off x="3864828" y="53341"/>
            <a:ext cx="4928652" cy="156366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External Interface Requirements</a:t>
            </a:r>
          </a:p>
          <a:p>
            <a:r>
              <a:rPr kumimoji="0" lang="en" sz="2400" b="0" i="0" u="none"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User Interfaces (Continued)</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8" name="Picture 7">
            <a:extLst>
              <a:ext uri="{FF2B5EF4-FFF2-40B4-BE49-F238E27FC236}">
                <a16:creationId xmlns:a16="http://schemas.microsoft.com/office/drawing/2014/main" id="{36F52874-8AAD-D30B-5AA9-E948AE7B5500}"/>
              </a:ext>
            </a:extLst>
          </p:cNvPr>
          <p:cNvPicPr>
            <a:picLocks noChangeAspect="1"/>
          </p:cNvPicPr>
          <p:nvPr/>
        </p:nvPicPr>
        <p:blipFill>
          <a:blip r:embed="rId2"/>
          <a:stretch>
            <a:fillRect/>
          </a:stretch>
        </p:blipFill>
        <p:spPr>
          <a:xfrm>
            <a:off x="3066608" y="198318"/>
            <a:ext cx="483180" cy="443330"/>
          </a:xfrm>
          <a:prstGeom prst="rect">
            <a:avLst/>
          </a:prstGeom>
        </p:spPr>
      </p:pic>
      <p:sp>
        <p:nvSpPr>
          <p:cNvPr id="9" name="Google Shape;605;p30">
            <a:extLst>
              <a:ext uri="{FF2B5EF4-FFF2-40B4-BE49-F238E27FC236}">
                <a16:creationId xmlns:a16="http://schemas.microsoft.com/office/drawing/2014/main" id="{94B82153-7275-A219-FCED-77A0E004641F}"/>
              </a:ext>
            </a:extLst>
          </p:cNvPr>
          <p:cNvSpPr txBox="1">
            <a:spLocks/>
          </p:cNvSpPr>
          <p:nvPr/>
        </p:nvSpPr>
        <p:spPr>
          <a:xfrm>
            <a:off x="921737" y="835175"/>
            <a:ext cx="2490252" cy="20754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tx1">
                    <a:lumMod val="20000"/>
                    <a:lumOff val="80000"/>
                  </a:schemeClr>
                </a:solidFill>
                <a:effectLst>
                  <a:outerShdw blurRad="38100" dist="38100" dir="2700000" algn="tl">
                    <a:srgbClr val="000000">
                      <a:alpha val="43137"/>
                    </a:srgbClr>
                  </a:outerShdw>
                </a:effectLst>
              </a:rPr>
              <a:t>Student Interface: </a:t>
            </a:r>
            <a:r>
              <a:rPr lang="en-US" sz="1400" dirty="0">
                <a:solidFill>
                  <a:schemeClr val="bg1">
                    <a:lumMod val="95000"/>
                  </a:schemeClr>
                </a:solidFill>
                <a:effectLst>
                  <a:outerShdw blurRad="38100" dist="38100" dir="2700000" algn="tl">
                    <a:srgbClr val="000000">
                      <a:alpha val="43137"/>
                    </a:srgbClr>
                  </a:outerShdw>
                </a:effectLst>
              </a:rPr>
              <a:t>The main goal of the student interface is to provide to students all the services they need to access. They get restricted access to patient data and appointment calendars thanks to it.</a:t>
            </a:r>
          </a:p>
        </p:txBody>
      </p:sp>
      <p:sp>
        <p:nvSpPr>
          <p:cNvPr id="10" name="Google Shape;605;p30">
            <a:extLst>
              <a:ext uri="{FF2B5EF4-FFF2-40B4-BE49-F238E27FC236}">
                <a16:creationId xmlns:a16="http://schemas.microsoft.com/office/drawing/2014/main" id="{42951CFB-A017-391B-3B35-FCE2B2014DC8}"/>
              </a:ext>
            </a:extLst>
          </p:cNvPr>
          <p:cNvSpPr txBox="1">
            <a:spLocks/>
          </p:cNvSpPr>
          <p:nvPr/>
        </p:nvSpPr>
        <p:spPr>
          <a:xfrm>
            <a:off x="3864828" y="1790289"/>
            <a:ext cx="3686592" cy="28731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tx1">
                    <a:lumMod val="20000"/>
                    <a:lumOff val="80000"/>
                  </a:schemeClr>
                </a:solidFill>
                <a:effectLst>
                  <a:outerShdw blurRad="38100" dist="38100" dir="2700000" algn="tl">
                    <a:srgbClr val="000000">
                      <a:alpha val="43137"/>
                    </a:srgbClr>
                  </a:outerShdw>
                </a:effectLst>
              </a:rPr>
              <a:t>Patient Interface: </a:t>
            </a:r>
            <a:r>
              <a:rPr lang="en-US" sz="1400" dirty="0">
                <a:solidFill>
                  <a:schemeClr val="bg1">
                    <a:lumMod val="95000"/>
                  </a:schemeClr>
                </a:solidFill>
                <a:effectLst>
                  <a:outerShdw blurRad="38100" dist="38100" dir="2700000" algn="tl">
                    <a:srgbClr val="000000">
                      <a:alpha val="43137"/>
                    </a:srgbClr>
                  </a:outerShdw>
                </a:effectLst>
              </a:rPr>
              <a:t>The goal for the patient interface was to make it as easy as possible for patient users to access the web application.</a:t>
            </a:r>
          </a:p>
          <a:p>
            <a:pPr marL="0" indent="0">
              <a:buNone/>
            </a:pPr>
            <a:endParaRPr lang="en-US" sz="1400" dirty="0">
              <a:solidFill>
                <a:schemeClr val="bg1">
                  <a:lumMod val="95000"/>
                </a:schemeClr>
              </a:solidFill>
              <a:effectLst>
                <a:outerShdw blurRad="38100" dist="38100" dir="2700000" algn="tl">
                  <a:srgbClr val="000000">
                    <a:alpha val="43137"/>
                  </a:srgbClr>
                </a:outerShdw>
              </a:effectLst>
            </a:endParaRPr>
          </a:p>
          <a:p>
            <a:pPr marL="0" indent="0">
              <a:buNone/>
            </a:pPr>
            <a:endParaRPr lang="en-US" sz="1400" dirty="0">
              <a:solidFill>
                <a:schemeClr val="bg1">
                  <a:lumMod val="95000"/>
                </a:schemeClr>
              </a:solidFill>
              <a:effectLst>
                <a:outerShdw blurRad="38100" dist="38100" dir="2700000" algn="tl">
                  <a:srgbClr val="000000">
                    <a:alpha val="43137"/>
                  </a:srgbClr>
                </a:outerShdw>
              </a:effectLst>
            </a:endParaRPr>
          </a:p>
          <a:p>
            <a:pPr marL="0" indent="0">
              <a:buNone/>
            </a:pPr>
            <a:endParaRPr lang="en-US" sz="1400" dirty="0">
              <a:solidFill>
                <a:schemeClr val="bg1">
                  <a:lumMod val="95000"/>
                </a:schemeClr>
              </a:solidFill>
              <a:effectLst>
                <a:outerShdw blurRad="38100" dist="38100" dir="2700000" algn="tl">
                  <a:srgbClr val="000000">
                    <a:alpha val="43137"/>
                  </a:srgbClr>
                </a:outerShdw>
              </a:effectLst>
            </a:endParaRPr>
          </a:p>
          <a:p>
            <a:pPr marL="0" indent="0">
              <a:buNone/>
            </a:pPr>
            <a:r>
              <a:rPr lang="en-US" sz="1400" dirty="0">
                <a:solidFill>
                  <a:schemeClr val="bg1">
                    <a:lumMod val="95000"/>
                  </a:schemeClr>
                </a:solidFill>
                <a:effectLst>
                  <a:outerShdw blurRad="38100" dist="38100" dir="2700000" algn="tl">
                    <a:srgbClr val="000000">
                      <a:alpha val="43137"/>
                    </a:srgbClr>
                  </a:outerShdw>
                </a:effectLst>
              </a:rPr>
              <a:t>The web application is available to patients, who can use it to schedule appointments as well as view possible services that are offered by the clinic.</a:t>
            </a:r>
          </a:p>
        </p:txBody>
      </p:sp>
    </p:spTree>
    <p:extLst>
      <p:ext uri="{BB962C8B-B14F-4D97-AF65-F5344CB8AC3E}">
        <p14:creationId xmlns:p14="http://schemas.microsoft.com/office/powerpoint/2010/main" val="1850703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Google Shape;600;p30">
            <a:extLst>
              <a:ext uri="{FF2B5EF4-FFF2-40B4-BE49-F238E27FC236}">
                <a16:creationId xmlns:a16="http://schemas.microsoft.com/office/drawing/2014/main" id="{7E69645C-AA22-56AF-038F-42387DF81F16}"/>
              </a:ext>
            </a:extLst>
          </p:cNvPr>
          <p:cNvSpPr txBox="1">
            <a:spLocks/>
          </p:cNvSpPr>
          <p:nvPr/>
        </p:nvSpPr>
        <p:spPr>
          <a:xfrm>
            <a:off x="654458" y="145581"/>
            <a:ext cx="6585019" cy="92810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External Interface Requirements</a:t>
            </a:r>
          </a:p>
          <a:p>
            <a:r>
              <a:rPr kumimoji="0" lang="en" sz="2400" b="0" i="0"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Hardware Interfaces</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12" name="Picture 11">
            <a:extLst>
              <a:ext uri="{FF2B5EF4-FFF2-40B4-BE49-F238E27FC236}">
                <a16:creationId xmlns:a16="http://schemas.microsoft.com/office/drawing/2014/main" id="{3663B741-34EF-7FEC-1844-3887703B85C4}"/>
              </a:ext>
            </a:extLst>
          </p:cNvPr>
          <p:cNvPicPr>
            <a:picLocks noChangeAspect="1"/>
          </p:cNvPicPr>
          <p:nvPr/>
        </p:nvPicPr>
        <p:blipFill>
          <a:blip r:embed="rId2"/>
          <a:stretch>
            <a:fillRect/>
          </a:stretch>
        </p:blipFill>
        <p:spPr>
          <a:xfrm>
            <a:off x="212960" y="204547"/>
            <a:ext cx="441498" cy="405086"/>
          </a:xfrm>
          <a:prstGeom prst="rect">
            <a:avLst/>
          </a:prstGeom>
        </p:spPr>
      </p:pic>
      <p:sp>
        <p:nvSpPr>
          <p:cNvPr id="13" name="Google Shape;605;p30">
            <a:extLst>
              <a:ext uri="{FF2B5EF4-FFF2-40B4-BE49-F238E27FC236}">
                <a16:creationId xmlns:a16="http://schemas.microsoft.com/office/drawing/2014/main" id="{F7A191BE-649E-E077-04E7-00FD70789D8B}"/>
              </a:ext>
            </a:extLst>
          </p:cNvPr>
          <p:cNvSpPr txBox="1">
            <a:spLocks/>
          </p:cNvSpPr>
          <p:nvPr/>
        </p:nvSpPr>
        <p:spPr>
          <a:xfrm>
            <a:off x="114300" y="1274892"/>
            <a:ext cx="2933931" cy="13207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r">
              <a:buNone/>
            </a:pPr>
            <a:r>
              <a:rPr lang="en-US" sz="1200" dirty="0">
                <a:solidFill>
                  <a:schemeClr val="accent2">
                    <a:lumMod val="75000"/>
                  </a:schemeClr>
                </a:solidFill>
                <a:effectLst>
                  <a:outerShdw blurRad="38100" dist="38100" dir="2700000" algn="tl">
                    <a:srgbClr val="000000">
                      <a:alpha val="43137"/>
                    </a:srgbClr>
                  </a:outerShdw>
                </a:effectLst>
              </a:rPr>
              <a:t>User input and output </a:t>
            </a:r>
            <a:r>
              <a:rPr lang="en-US" sz="1200" dirty="0">
                <a:solidFill>
                  <a:schemeClr val="bg1">
                    <a:lumMod val="95000"/>
                  </a:schemeClr>
                </a:solidFill>
              </a:rPr>
              <a:t>are the main ways that physical components and software interact. When input is processed, the system displays the relevant output on monitors, screens, or mobile device screens.</a:t>
            </a:r>
          </a:p>
        </p:txBody>
      </p:sp>
      <p:sp>
        <p:nvSpPr>
          <p:cNvPr id="14" name="Google Shape;605;p30">
            <a:extLst>
              <a:ext uri="{FF2B5EF4-FFF2-40B4-BE49-F238E27FC236}">
                <a16:creationId xmlns:a16="http://schemas.microsoft.com/office/drawing/2014/main" id="{A075843A-4ECF-1409-7EAC-A7AE1A7C61EE}"/>
              </a:ext>
            </a:extLst>
          </p:cNvPr>
          <p:cNvSpPr txBox="1">
            <a:spLocks/>
          </p:cNvSpPr>
          <p:nvPr/>
        </p:nvSpPr>
        <p:spPr>
          <a:xfrm>
            <a:off x="6263409" y="1458194"/>
            <a:ext cx="2827251" cy="9541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200" dirty="0">
                <a:solidFill>
                  <a:schemeClr val="bg1">
                    <a:lumMod val="95000"/>
                  </a:schemeClr>
                </a:solidFill>
                <a:effectLst>
                  <a:outerShdw blurRad="38100" dist="38100" dir="2700000" algn="tl">
                    <a:srgbClr val="000000">
                      <a:alpha val="43137"/>
                    </a:srgbClr>
                  </a:outerShdw>
                </a:effectLst>
              </a:rPr>
              <a:t>Through the network, the web application communicates with hardware parts utilizing accepted communication protocols.</a:t>
            </a:r>
          </a:p>
        </p:txBody>
      </p:sp>
      <p:pic>
        <p:nvPicPr>
          <p:cNvPr id="16" name="Picture 15">
            <a:extLst>
              <a:ext uri="{FF2B5EF4-FFF2-40B4-BE49-F238E27FC236}">
                <a16:creationId xmlns:a16="http://schemas.microsoft.com/office/drawing/2014/main" id="{BABBC422-D513-D98A-B8C0-E2664D36CD71}"/>
              </a:ext>
            </a:extLst>
          </p:cNvPr>
          <p:cNvPicPr>
            <a:picLocks noChangeAspect="1"/>
          </p:cNvPicPr>
          <p:nvPr/>
        </p:nvPicPr>
        <p:blipFill>
          <a:blip r:embed="rId3"/>
          <a:stretch>
            <a:fillRect/>
          </a:stretch>
        </p:blipFill>
        <p:spPr>
          <a:xfrm>
            <a:off x="3281839" y="1288221"/>
            <a:ext cx="2747962" cy="1294054"/>
          </a:xfrm>
          <a:prstGeom prst="round2DiagRect">
            <a:avLst>
              <a:gd name="adj1" fmla="val 16667"/>
              <a:gd name="adj2" fmla="val 0"/>
            </a:avLst>
          </a:prstGeom>
          <a:ln w="88900" cap="sq">
            <a:solidFill>
              <a:schemeClr val="tx1">
                <a:lumMod val="50000"/>
              </a:schemeClr>
            </a:solidFill>
            <a:miter lim="800000"/>
          </a:ln>
          <a:effectLst>
            <a:outerShdw blurRad="254000" algn="tl" rotWithShape="0">
              <a:srgbClr val="000000">
                <a:alpha val="43000"/>
              </a:srgbClr>
            </a:outerShdw>
          </a:effectLst>
        </p:spPr>
      </p:pic>
      <p:sp>
        <p:nvSpPr>
          <p:cNvPr id="24" name="Google Shape;605;p30">
            <a:extLst>
              <a:ext uri="{FF2B5EF4-FFF2-40B4-BE49-F238E27FC236}">
                <a16:creationId xmlns:a16="http://schemas.microsoft.com/office/drawing/2014/main" id="{792A893F-6108-4F51-3037-E759ECDA1384}"/>
              </a:ext>
            </a:extLst>
          </p:cNvPr>
          <p:cNvSpPr txBox="1">
            <a:spLocks/>
          </p:cNvSpPr>
          <p:nvPr/>
        </p:nvSpPr>
        <p:spPr>
          <a:xfrm>
            <a:off x="725887" y="2932441"/>
            <a:ext cx="4096697" cy="5382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2400" dirty="0">
                <a:solidFill>
                  <a:schemeClr val="bg2">
                    <a:lumMod val="10000"/>
                    <a:lumOff val="90000"/>
                  </a:schemeClr>
                </a:solidFill>
                <a:effectLst>
                  <a:outerShdw blurRad="38100" dist="38100" dir="2700000" algn="tl">
                    <a:srgbClr val="000000">
                      <a:alpha val="43137"/>
                    </a:srgbClr>
                  </a:outerShdw>
                </a:effectLst>
                <a:latin typeface="Share Tech" panose="020B0604020202020204" charset="0"/>
              </a:rPr>
              <a:t>Software Interfaces</a:t>
            </a:r>
          </a:p>
        </p:txBody>
      </p:sp>
      <p:sp>
        <p:nvSpPr>
          <p:cNvPr id="28" name="TextBox 27">
            <a:extLst>
              <a:ext uri="{FF2B5EF4-FFF2-40B4-BE49-F238E27FC236}">
                <a16:creationId xmlns:a16="http://schemas.microsoft.com/office/drawing/2014/main" id="{F8EED551-59E0-E66D-FBB0-7A7A373397D5}"/>
              </a:ext>
            </a:extLst>
          </p:cNvPr>
          <p:cNvSpPr txBox="1"/>
          <p:nvPr/>
        </p:nvSpPr>
        <p:spPr>
          <a:xfrm>
            <a:off x="1285012" y="3494908"/>
            <a:ext cx="7573066" cy="954107"/>
          </a:xfrm>
          <a:prstGeom prst="rect">
            <a:avLst/>
          </a:prstGeom>
          <a:noFill/>
        </p:spPr>
        <p:txBody>
          <a:bodyPr wrap="square">
            <a:spAutoFit/>
          </a:bodyPr>
          <a:lstStyle/>
          <a:p>
            <a:r>
              <a:rPr lang="en-US" dirty="0">
                <a:solidFill>
                  <a:schemeClr val="bg1">
                    <a:lumMod val="95000"/>
                  </a:schemeClr>
                </a:solidFill>
                <a:latin typeface="Maven Pro" panose="020B0604020202020204" charset="0"/>
              </a:rPr>
              <a:t>To </a:t>
            </a:r>
            <a:r>
              <a:rPr lang="en-US" dirty="0">
                <a:solidFill>
                  <a:schemeClr val="tx1">
                    <a:lumMod val="40000"/>
                    <a:lumOff val="60000"/>
                  </a:schemeClr>
                </a:solidFill>
                <a:latin typeface="Maven Pro" panose="020B0604020202020204" charset="0"/>
              </a:rPr>
              <a:t>store</a:t>
            </a:r>
            <a:r>
              <a:rPr lang="en-US" dirty="0">
                <a:solidFill>
                  <a:schemeClr val="bg1">
                    <a:lumMod val="95000"/>
                  </a:schemeClr>
                </a:solidFill>
                <a:latin typeface="Maven Pro" panose="020B0604020202020204" charset="0"/>
              </a:rPr>
              <a:t> and </a:t>
            </a:r>
            <a:r>
              <a:rPr lang="en-US" dirty="0">
                <a:solidFill>
                  <a:schemeClr val="tx1">
                    <a:lumMod val="40000"/>
                    <a:lumOff val="60000"/>
                  </a:schemeClr>
                </a:solidFill>
                <a:latin typeface="Maven Pro" panose="020B0604020202020204" charset="0"/>
              </a:rPr>
              <a:t>retrieve</a:t>
            </a:r>
            <a:r>
              <a:rPr lang="en-US" dirty="0">
                <a:solidFill>
                  <a:schemeClr val="bg1">
                    <a:lumMod val="95000"/>
                  </a:schemeClr>
                </a:solidFill>
                <a:latin typeface="Maven Pro" panose="020B0604020202020204" charset="0"/>
              </a:rPr>
              <a:t> numerous data items, including patient records, appointment information, staff information, services, and system configurations, the web application interfaces with a </a:t>
            </a:r>
            <a:r>
              <a:rPr lang="en-US" dirty="0">
                <a:solidFill>
                  <a:schemeClr val="tx1">
                    <a:lumMod val="40000"/>
                    <a:lumOff val="60000"/>
                  </a:schemeClr>
                </a:solidFill>
                <a:latin typeface="Maven Pro" panose="020B0604020202020204" charset="0"/>
              </a:rPr>
              <a:t>MySQL database </a:t>
            </a:r>
            <a:r>
              <a:rPr lang="en-US" dirty="0">
                <a:solidFill>
                  <a:schemeClr val="bg1">
                    <a:lumMod val="95000"/>
                  </a:schemeClr>
                </a:solidFill>
                <a:latin typeface="Maven Pro" panose="020B0604020202020204" charset="0"/>
              </a:rPr>
              <a:t>system. The application's data is stored persistently in the database, and the interface makes it easy to retrieve, store, and manipulate data. </a:t>
            </a:r>
          </a:p>
        </p:txBody>
      </p:sp>
      <p:pic>
        <p:nvPicPr>
          <p:cNvPr id="3074" name="Picture 2" descr="MySQL logo and symbol, meaning, history, PNG">
            <a:extLst>
              <a:ext uri="{FF2B5EF4-FFF2-40B4-BE49-F238E27FC236}">
                <a16:creationId xmlns:a16="http://schemas.microsoft.com/office/drawing/2014/main" id="{B79B657D-8CAE-D951-FE1A-98EC59ACF8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960" y="3483986"/>
            <a:ext cx="1025855" cy="6414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3723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600;p30">
            <a:extLst>
              <a:ext uri="{FF2B5EF4-FFF2-40B4-BE49-F238E27FC236}">
                <a16:creationId xmlns:a16="http://schemas.microsoft.com/office/drawing/2014/main" id="{DE8A3E7E-7554-C429-F50F-12B1D0CAA97A}"/>
              </a:ext>
            </a:extLst>
          </p:cNvPr>
          <p:cNvSpPr txBox="1">
            <a:spLocks/>
          </p:cNvSpPr>
          <p:nvPr/>
        </p:nvSpPr>
        <p:spPr>
          <a:xfrm>
            <a:off x="654458" y="145581"/>
            <a:ext cx="7636102" cy="92810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System Features and Functional Requirements</a:t>
            </a:r>
          </a:p>
          <a:p>
            <a:r>
              <a:rPr kumimoji="0" lang="en" sz="2400" b="0" i="0"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Development Model</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5" name="Picture 4">
            <a:extLst>
              <a:ext uri="{FF2B5EF4-FFF2-40B4-BE49-F238E27FC236}">
                <a16:creationId xmlns:a16="http://schemas.microsoft.com/office/drawing/2014/main" id="{0255AC7A-0AC9-357D-B6AF-20F03B3D294D}"/>
              </a:ext>
            </a:extLst>
          </p:cNvPr>
          <p:cNvPicPr>
            <a:picLocks noChangeAspect="1"/>
          </p:cNvPicPr>
          <p:nvPr/>
        </p:nvPicPr>
        <p:blipFill>
          <a:blip r:embed="rId2"/>
          <a:stretch>
            <a:fillRect/>
          </a:stretch>
        </p:blipFill>
        <p:spPr>
          <a:xfrm>
            <a:off x="212960" y="204547"/>
            <a:ext cx="441498" cy="405086"/>
          </a:xfrm>
          <a:prstGeom prst="rect">
            <a:avLst/>
          </a:prstGeom>
        </p:spPr>
      </p:pic>
      <p:sp>
        <p:nvSpPr>
          <p:cNvPr id="6" name="TextBox 5">
            <a:extLst>
              <a:ext uri="{FF2B5EF4-FFF2-40B4-BE49-F238E27FC236}">
                <a16:creationId xmlns:a16="http://schemas.microsoft.com/office/drawing/2014/main" id="{9C8C8FE8-1BE8-AD29-D14E-C6F7F31B6809}"/>
              </a:ext>
            </a:extLst>
          </p:cNvPr>
          <p:cNvSpPr txBox="1"/>
          <p:nvPr/>
        </p:nvSpPr>
        <p:spPr>
          <a:xfrm>
            <a:off x="654458" y="1040887"/>
            <a:ext cx="7694986" cy="461665"/>
          </a:xfrm>
          <a:prstGeom prst="rect">
            <a:avLst/>
          </a:prstGeom>
          <a:noFill/>
        </p:spPr>
        <p:txBody>
          <a:bodyPr wrap="square">
            <a:spAutoFit/>
          </a:bodyPr>
          <a:lstStyle/>
          <a:p>
            <a:pPr algn="ctr"/>
            <a:r>
              <a:rPr lang="en-US" sz="1200" dirty="0">
                <a:solidFill>
                  <a:schemeClr val="bg1">
                    <a:lumMod val="95000"/>
                  </a:schemeClr>
                </a:solidFill>
                <a:latin typeface="Maven Pro" panose="020B0604020202020204" charset="0"/>
              </a:rPr>
              <a:t>In general, our team has decided to adopt the </a:t>
            </a:r>
            <a:r>
              <a:rPr lang="en-US" sz="1200" dirty="0">
                <a:solidFill>
                  <a:schemeClr val="accent2">
                    <a:lumMod val="75000"/>
                  </a:schemeClr>
                </a:solidFill>
                <a:latin typeface="Maven Pro" panose="020B0604020202020204" charset="0"/>
              </a:rPr>
              <a:t>Waterfall Model </a:t>
            </a:r>
            <a:r>
              <a:rPr lang="en-US" sz="1200" dirty="0">
                <a:solidFill>
                  <a:schemeClr val="bg1">
                    <a:lumMod val="95000"/>
                  </a:schemeClr>
                </a:solidFill>
                <a:latin typeface="Maven Pro" panose="020B0604020202020204" charset="0"/>
              </a:rPr>
              <a:t>for the development of this software. The reasons for this are as follows:</a:t>
            </a:r>
          </a:p>
        </p:txBody>
      </p:sp>
      <p:sp>
        <p:nvSpPr>
          <p:cNvPr id="7" name="TextBox 6">
            <a:extLst>
              <a:ext uri="{FF2B5EF4-FFF2-40B4-BE49-F238E27FC236}">
                <a16:creationId xmlns:a16="http://schemas.microsoft.com/office/drawing/2014/main" id="{EEF18A59-6B13-D54D-E9D6-6044CE10BC2B}"/>
              </a:ext>
            </a:extLst>
          </p:cNvPr>
          <p:cNvSpPr txBox="1"/>
          <p:nvPr/>
        </p:nvSpPr>
        <p:spPr>
          <a:xfrm>
            <a:off x="4079800" y="2259151"/>
            <a:ext cx="4135623" cy="1569660"/>
          </a:xfrm>
          <a:prstGeom prst="rect">
            <a:avLst/>
          </a:prstGeom>
          <a:noFill/>
        </p:spPr>
        <p:txBody>
          <a:bodyPr wrap="square">
            <a:spAutoFit/>
          </a:bodyPr>
          <a:lstStyle/>
          <a:p>
            <a:pPr marL="342900" indent="-342900">
              <a:buClr>
                <a:schemeClr val="accent2">
                  <a:lumMod val="75000"/>
                </a:schemeClr>
              </a:buClr>
              <a:buFont typeface="+mj-lt"/>
              <a:buAutoNum type="arabicPeriod"/>
            </a:pPr>
            <a:r>
              <a:rPr lang="en-US" sz="1600" dirty="0">
                <a:solidFill>
                  <a:schemeClr val="accent5">
                    <a:lumMod val="20000"/>
                    <a:lumOff val="80000"/>
                  </a:schemeClr>
                </a:solidFill>
                <a:latin typeface="Maven Pro" panose="020B0604020202020204" charset="0"/>
              </a:rPr>
              <a:t>Well-defined and clear planning</a:t>
            </a:r>
          </a:p>
          <a:p>
            <a:pPr marL="342900" indent="-342900">
              <a:buClr>
                <a:schemeClr val="accent2">
                  <a:lumMod val="75000"/>
                </a:schemeClr>
              </a:buClr>
              <a:buFont typeface="+mj-lt"/>
              <a:buAutoNum type="arabicPeriod"/>
            </a:pPr>
            <a:r>
              <a:rPr lang="en-US" sz="1600" dirty="0">
                <a:solidFill>
                  <a:schemeClr val="accent5">
                    <a:lumMod val="20000"/>
                    <a:lumOff val="80000"/>
                  </a:schemeClr>
                </a:solidFill>
                <a:latin typeface="Maven Pro" panose="020B0604020202020204" charset="0"/>
              </a:rPr>
              <a:t>Documentation</a:t>
            </a:r>
          </a:p>
          <a:p>
            <a:pPr marL="342900" indent="-342900">
              <a:buClr>
                <a:schemeClr val="accent2">
                  <a:lumMod val="75000"/>
                </a:schemeClr>
              </a:buClr>
              <a:buFont typeface="+mj-lt"/>
              <a:buAutoNum type="arabicPeriod"/>
            </a:pPr>
            <a:r>
              <a:rPr lang="en-US" sz="1600" dirty="0">
                <a:solidFill>
                  <a:schemeClr val="accent5">
                    <a:lumMod val="20000"/>
                    <a:lumOff val="80000"/>
                  </a:schemeClr>
                </a:solidFill>
                <a:latin typeface="Maven Pro" panose="020B0604020202020204" charset="0"/>
              </a:rPr>
              <a:t>Linear development process</a:t>
            </a:r>
          </a:p>
          <a:p>
            <a:pPr marL="342900" indent="-342900">
              <a:buClr>
                <a:schemeClr val="accent2">
                  <a:lumMod val="75000"/>
                </a:schemeClr>
              </a:buClr>
              <a:buFont typeface="+mj-lt"/>
              <a:buAutoNum type="arabicPeriod"/>
            </a:pPr>
            <a:r>
              <a:rPr lang="en-US" sz="1600" dirty="0">
                <a:solidFill>
                  <a:schemeClr val="accent5">
                    <a:lumMod val="20000"/>
                    <a:lumOff val="80000"/>
                  </a:schemeClr>
                </a:solidFill>
                <a:latin typeface="Maven Pro" panose="020B0604020202020204" charset="0"/>
              </a:rPr>
              <a:t>Detection of issues early on</a:t>
            </a:r>
          </a:p>
          <a:p>
            <a:pPr marL="342900" indent="-342900">
              <a:buClr>
                <a:schemeClr val="accent2">
                  <a:lumMod val="75000"/>
                </a:schemeClr>
              </a:buClr>
              <a:buFont typeface="+mj-lt"/>
              <a:buAutoNum type="arabicPeriod"/>
            </a:pPr>
            <a:r>
              <a:rPr lang="en-US" sz="1600" dirty="0">
                <a:solidFill>
                  <a:schemeClr val="accent5">
                    <a:lumMod val="20000"/>
                    <a:lumOff val="80000"/>
                  </a:schemeClr>
                </a:solidFill>
                <a:latin typeface="Maven Pro" panose="020B0604020202020204" charset="0"/>
              </a:rPr>
              <a:t>Teamwork</a:t>
            </a:r>
          </a:p>
          <a:p>
            <a:pPr marL="342900" indent="-342900">
              <a:buClr>
                <a:schemeClr val="accent2">
                  <a:lumMod val="75000"/>
                </a:schemeClr>
              </a:buClr>
              <a:buFont typeface="+mj-lt"/>
              <a:buAutoNum type="arabicPeriod"/>
            </a:pPr>
            <a:r>
              <a:rPr lang="en-US" sz="1600" dirty="0">
                <a:solidFill>
                  <a:schemeClr val="accent5">
                    <a:lumMod val="20000"/>
                    <a:lumOff val="80000"/>
                  </a:schemeClr>
                </a:solidFill>
                <a:latin typeface="Maven Pro" panose="020B0604020202020204" charset="0"/>
              </a:rPr>
              <a:t>Minimal involvement of the customer</a:t>
            </a:r>
            <a:endParaRPr lang="en-US" dirty="0">
              <a:solidFill>
                <a:schemeClr val="accent5">
                  <a:lumMod val="20000"/>
                  <a:lumOff val="80000"/>
                </a:schemeClr>
              </a:solidFill>
              <a:latin typeface="Maven Pro" panose="020B0604020202020204" charset="0"/>
            </a:endParaRPr>
          </a:p>
        </p:txBody>
      </p:sp>
      <p:pic>
        <p:nvPicPr>
          <p:cNvPr id="8" name="Picture 7">
            <a:extLst>
              <a:ext uri="{FF2B5EF4-FFF2-40B4-BE49-F238E27FC236}">
                <a16:creationId xmlns:a16="http://schemas.microsoft.com/office/drawing/2014/main" id="{75932105-14E6-4FE1-AA90-492EBDB3C50D}"/>
              </a:ext>
            </a:extLst>
          </p:cNvPr>
          <p:cNvPicPr>
            <a:picLocks noChangeAspect="1"/>
          </p:cNvPicPr>
          <p:nvPr/>
        </p:nvPicPr>
        <p:blipFill>
          <a:blip r:embed="rId3"/>
          <a:stretch>
            <a:fillRect/>
          </a:stretch>
        </p:blipFill>
        <p:spPr>
          <a:xfrm>
            <a:off x="113900" y="2206034"/>
            <a:ext cx="3489856" cy="2791885"/>
          </a:xfrm>
          <a:prstGeom prst="round2DiagRect">
            <a:avLst>
              <a:gd name="adj1" fmla="val 16667"/>
              <a:gd name="adj2" fmla="val 0"/>
            </a:avLst>
          </a:prstGeom>
          <a:ln w="88900" cap="sq">
            <a:solidFill>
              <a:srgbClr val="002845"/>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344638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600;p30">
            <a:extLst>
              <a:ext uri="{FF2B5EF4-FFF2-40B4-BE49-F238E27FC236}">
                <a16:creationId xmlns:a16="http://schemas.microsoft.com/office/drawing/2014/main" id="{E446665D-E2B4-4609-0639-D3F609B96679}"/>
              </a:ext>
            </a:extLst>
          </p:cNvPr>
          <p:cNvSpPr txBox="1">
            <a:spLocks/>
          </p:cNvSpPr>
          <p:nvPr/>
        </p:nvSpPr>
        <p:spPr>
          <a:xfrm>
            <a:off x="654458" y="204547"/>
            <a:ext cx="7636102" cy="54783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Functional Requirements</a:t>
            </a:r>
          </a:p>
        </p:txBody>
      </p:sp>
      <p:pic>
        <p:nvPicPr>
          <p:cNvPr id="6" name="Picture 5">
            <a:extLst>
              <a:ext uri="{FF2B5EF4-FFF2-40B4-BE49-F238E27FC236}">
                <a16:creationId xmlns:a16="http://schemas.microsoft.com/office/drawing/2014/main" id="{A8A7DFE8-578E-7A79-47A6-C19AF6EB4464}"/>
              </a:ext>
            </a:extLst>
          </p:cNvPr>
          <p:cNvPicPr>
            <a:picLocks noChangeAspect="1"/>
          </p:cNvPicPr>
          <p:nvPr/>
        </p:nvPicPr>
        <p:blipFill>
          <a:blip r:embed="rId2"/>
          <a:stretch>
            <a:fillRect/>
          </a:stretch>
        </p:blipFill>
        <p:spPr>
          <a:xfrm>
            <a:off x="212960" y="204547"/>
            <a:ext cx="441498" cy="405086"/>
          </a:xfrm>
          <a:prstGeom prst="rect">
            <a:avLst/>
          </a:prstGeom>
        </p:spPr>
      </p:pic>
      <p:sp>
        <p:nvSpPr>
          <p:cNvPr id="9" name="TextBox 8">
            <a:extLst>
              <a:ext uri="{FF2B5EF4-FFF2-40B4-BE49-F238E27FC236}">
                <a16:creationId xmlns:a16="http://schemas.microsoft.com/office/drawing/2014/main" id="{1C23F13C-3752-88B0-A32C-F2D970EC9975}"/>
              </a:ext>
            </a:extLst>
          </p:cNvPr>
          <p:cNvSpPr txBox="1"/>
          <p:nvPr/>
        </p:nvSpPr>
        <p:spPr>
          <a:xfrm>
            <a:off x="654458" y="1014656"/>
            <a:ext cx="7796122" cy="3416320"/>
          </a:xfrm>
          <a:prstGeom prst="rect">
            <a:avLst/>
          </a:prstGeom>
          <a:noFill/>
        </p:spPr>
        <p:txBody>
          <a:bodyPr wrap="square">
            <a:spAutoFit/>
          </a:bodyPr>
          <a:lstStyle/>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must have a </a:t>
            </a:r>
            <a:r>
              <a:rPr lang="en-US" sz="1200" dirty="0">
                <a:solidFill>
                  <a:schemeClr val="accent2">
                    <a:lumMod val="75000"/>
                  </a:schemeClr>
                </a:solidFill>
                <a:latin typeface="Maven Pro" panose="020B0604020202020204" charset="0"/>
              </a:rPr>
              <a:t>landing page </a:t>
            </a:r>
            <a:r>
              <a:rPr lang="en-US" sz="1200" dirty="0">
                <a:solidFill>
                  <a:schemeClr val="bg1">
                    <a:lumMod val="95000"/>
                  </a:schemeClr>
                </a:solidFill>
                <a:latin typeface="Maven Pro" panose="020B0604020202020204" charset="0"/>
              </a:rPr>
              <a:t>which will display all the possible login or signup opportunities for all users: admin, patient, student, staff.</a:t>
            </a:r>
          </a:p>
          <a:p>
            <a:pPr marL="285750" indent="-285750">
              <a:buClr>
                <a:schemeClr val="accent5">
                  <a:lumMod val="50000"/>
                </a:schemeClr>
              </a:buClr>
              <a:buFont typeface="Wingdings" panose="05000000000000000000" pitchFamily="2" charset="2"/>
              <a:buChar char="ü"/>
            </a:pPr>
            <a:endParaRPr lang="en-US" sz="1200"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must only allow the patients to </a:t>
            </a:r>
            <a:r>
              <a:rPr lang="en-US" sz="1200" dirty="0">
                <a:solidFill>
                  <a:schemeClr val="accent2">
                    <a:lumMod val="75000"/>
                  </a:schemeClr>
                </a:solidFill>
                <a:latin typeface="Maven Pro" panose="020B0604020202020204" charset="0"/>
              </a:rPr>
              <a:t>signup</a:t>
            </a:r>
            <a:r>
              <a:rPr lang="en-US" sz="1200" dirty="0">
                <a:solidFill>
                  <a:schemeClr val="bg1">
                    <a:lumMod val="95000"/>
                  </a:schemeClr>
                </a:solidFill>
                <a:latin typeface="Maven Pro" panose="020B0604020202020204" charset="0"/>
              </a:rPr>
              <a:t> as staff members and dental students must be </a:t>
            </a:r>
            <a:r>
              <a:rPr lang="en-US" sz="1200" dirty="0">
                <a:solidFill>
                  <a:schemeClr val="accent2">
                    <a:lumMod val="75000"/>
                  </a:schemeClr>
                </a:solidFill>
                <a:latin typeface="Maven Pro" panose="020B0604020202020204" charset="0"/>
              </a:rPr>
              <a:t>added by admin users</a:t>
            </a:r>
            <a:r>
              <a:rPr lang="en-US" sz="1200" dirty="0">
                <a:solidFill>
                  <a:schemeClr val="bg1">
                    <a:lumMod val="95000"/>
                  </a:schemeClr>
                </a:solidFill>
                <a:latin typeface="Maven Pro" panose="020B0604020202020204" charset="0"/>
              </a:rPr>
              <a:t>, while students can also be </a:t>
            </a:r>
            <a:r>
              <a:rPr lang="en-US" sz="1200" dirty="0">
                <a:solidFill>
                  <a:schemeClr val="accent2">
                    <a:lumMod val="75000"/>
                  </a:schemeClr>
                </a:solidFill>
                <a:latin typeface="Maven Pro" panose="020B0604020202020204" charset="0"/>
              </a:rPr>
              <a:t>added by staff </a:t>
            </a:r>
            <a:r>
              <a:rPr lang="en-US" sz="1200" dirty="0">
                <a:solidFill>
                  <a:schemeClr val="bg1">
                    <a:lumMod val="95000"/>
                  </a:schemeClr>
                </a:solidFill>
                <a:latin typeface="Maven Pro" panose="020B0604020202020204" charset="0"/>
              </a:rPr>
              <a:t>users.</a:t>
            </a:r>
          </a:p>
          <a:p>
            <a:pPr marL="285750" indent="-285750">
              <a:buClr>
                <a:schemeClr val="accent5">
                  <a:lumMod val="50000"/>
                </a:schemeClr>
              </a:buClr>
              <a:buFont typeface="Wingdings" panose="05000000000000000000" pitchFamily="2" charset="2"/>
              <a:buChar char="ü"/>
            </a:pPr>
            <a:endParaRPr lang="en-US" sz="1200"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must allow the </a:t>
            </a:r>
            <a:r>
              <a:rPr lang="en-US" sz="1200" dirty="0">
                <a:solidFill>
                  <a:schemeClr val="accent2">
                    <a:lumMod val="75000"/>
                  </a:schemeClr>
                </a:solidFill>
                <a:latin typeface="Maven Pro" panose="020B0604020202020204" charset="0"/>
              </a:rPr>
              <a:t>admin to possess all the functionalities </a:t>
            </a:r>
            <a:r>
              <a:rPr lang="en-US" sz="1200" dirty="0">
                <a:solidFill>
                  <a:schemeClr val="bg1">
                    <a:lumMod val="95000"/>
                  </a:schemeClr>
                </a:solidFill>
                <a:latin typeface="Maven Pro" panose="020B0604020202020204" charset="0"/>
              </a:rPr>
              <a:t>that the other users can perform without exception.</a:t>
            </a:r>
          </a:p>
          <a:p>
            <a:pPr marL="285750" indent="-285750">
              <a:buClr>
                <a:schemeClr val="accent5">
                  <a:lumMod val="50000"/>
                </a:schemeClr>
              </a:buClr>
              <a:buFont typeface="Wingdings" panose="05000000000000000000" pitchFamily="2" charset="2"/>
              <a:buChar char="ü"/>
            </a:pPr>
            <a:endParaRPr lang="en-US" sz="1200"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must facilitate a </a:t>
            </a:r>
            <a:r>
              <a:rPr lang="en-US" sz="1200" dirty="0">
                <a:solidFill>
                  <a:schemeClr val="accent2">
                    <a:lumMod val="75000"/>
                  </a:schemeClr>
                </a:solidFill>
                <a:latin typeface="Maven Pro" panose="020B0604020202020204" charset="0"/>
              </a:rPr>
              <a:t>different interface </a:t>
            </a:r>
            <a:r>
              <a:rPr lang="en-US" sz="1200" dirty="0">
                <a:solidFill>
                  <a:schemeClr val="bg1">
                    <a:lumMod val="95000"/>
                  </a:schemeClr>
                </a:solidFill>
                <a:latin typeface="Maven Pro" panose="020B0604020202020204" charset="0"/>
              </a:rPr>
              <a:t>for each user, with a </a:t>
            </a:r>
            <a:r>
              <a:rPr lang="en-US" sz="1200" dirty="0">
                <a:solidFill>
                  <a:schemeClr val="accent2">
                    <a:lumMod val="75000"/>
                  </a:schemeClr>
                </a:solidFill>
                <a:latin typeface="Maven Pro" panose="020B0604020202020204" charset="0"/>
              </a:rPr>
              <a:t>side panel </a:t>
            </a:r>
            <a:r>
              <a:rPr lang="en-US" sz="1200" dirty="0">
                <a:solidFill>
                  <a:schemeClr val="bg1">
                    <a:lumMod val="95000"/>
                  </a:schemeClr>
                </a:solidFill>
                <a:latin typeface="Maven Pro" panose="020B0604020202020204" charset="0"/>
              </a:rPr>
              <a:t>that contains all the possible routes and alternatives and a dashboard which displays some data from the system and database.</a:t>
            </a:r>
          </a:p>
          <a:p>
            <a:pPr marL="285750" indent="-285750">
              <a:buClr>
                <a:schemeClr val="accent5">
                  <a:lumMod val="50000"/>
                </a:schemeClr>
              </a:buClr>
              <a:buFont typeface="Wingdings" panose="05000000000000000000" pitchFamily="2" charset="2"/>
              <a:buChar char="ü"/>
            </a:pPr>
            <a:endParaRPr lang="en-US" sz="1200"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must provide a constant </a:t>
            </a:r>
            <a:r>
              <a:rPr lang="en-US" sz="1200" dirty="0">
                <a:solidFill>
                  <a:schemeClr val="accent2">
                    <a:lumMod val="75000"/>
                  </a:schemeClr>
                </a:solidFill>
                <a:latin typeface="Maven Pro" panose="020B0604020202020204" charset="0"/>
              </a:rPr>
              <a:t>connection to a database </a:t>
            </a:r>
            <a:r>
              <a:rPr lang="en-US" sz="1200" dirty="0">
                <a:solidFill>
                  <a:schemeClr val="bg1">
                    <a:lumMod val="95000"/>
                  </a:schemeClr>
                </a:solidFill>
                <a:latin typeface="Maven Pro" panose="020B0604020202020204" charset="0"/>
              </a:rPr>
              <a:t>which will store all the different types of information.</a:t>
            </a:r>
          </a:p>
          <a:p>
            <a:pPr marL="285750" indent="-285750">
              <a:buClr>
                <a:schemeClr val="accent5">
                  <a:lumMod val="50000"/>
                </a:schemeClr>
              </a:buClr>
              <a:buFont typeface="Wingdings" panose="05000000000000000000" pitchFamily="2" charset="2"/>
              <a:buChar char="ü"/>
            </a:pPr>
            <a:endParaRPr lang="en-US" sz="1200"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should always display the names of the referenced </a:t>
            </a:r>
            <a:r>
              <a:rPr lang="en-US" sz="1200" dirty="0">
                <a:solidFill>
                  <a:schemeClr val="accent2">
                    <a:lumMod val="75000"/>
                  </a:schemeClr>
                </a:solidFill>
                <a:latin typeface="Maven Pro" panose="020B0604020202020204" charset="0"/>
              </a:rPr>
              <a:t>foreign keys </a:t>
            </a:r>
            <a:r>
              <a:rPr lang="en-US" sz="1200" dirty="0">
                <a:solidFill>
                  <a:schemeClr val="bg1">
                    <a:lumMod val="95000"/>
                  </a:schemeClr>
                </a:solidFill>
                <a:latin typeface="Maven Pro" panose="020B0604020202020204" charset="0"/>
              </a:rPr>
              <a:t>to have some meaning, although in the database they are simply stored as IDs.</a:t>
            </a:r>
          </a:p>
        </p:txBody>
      </p:sp>
    </p:spTree>
    <p:extLst>
      <p:ext uri="{BB962C8B-B14F-4D97-AF65-F5344CB8AC3E}">
        <p14:creationId xmlns:p14="http://schemas.microsoft.com/office/powerpoint/2010/main" val="2789210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600;p30">
            <a:extLst>
              <a:ext uri="{FF2B5EF4-FFF2-40B4-BE49-F238E27FC236}">
                <a16:creationId xmlns:a16="http://schemas.microsoft.com/office/drawing/2014/main" id="{CF38142B-2D1A-3320-50A2-A6474DB7B65C}"/>
              </a:ext>
            </a:extLst>
          </p:cNvPr>
          <p:cNvSpPr txBox="1">
            <a:spLocks/>
          </p:cNvSpPr>
          <p:nvPr/>
        </p:nvSpPr>
        <p:spPr>
          <a:xfrm>
            <a:off x="753949" y="133170"/>
            <a:ext cx="7636102" cy="54783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Functional Requirements (Continued)</a:t>
            </a:r>
          </a:p>
        </p:txBody>
      </p:sp>
      <p:pic>
        <p:nvPicPr>
          <p:cNvPr id="16" name="Picture 15">
            <a:extLst>
              <a:ext uri="{FF2B5EF4-FFF2-40B4-BE49-F238E27FC236}">
                <a16:creationId xmlns:a16="http://schemas.microsoft.com/office/drawing/2014/main" id="{8A68D0B2-9102-7B02-E288-6E5DA8C5E04E}"/>
              </a:ext>
            </a:extLst>
          </p:cNvPr>
          <p:cNvPicPr>
            <a:picLocks noChangeAspect="1"/>
          </p:cNvPicPr>
          <p:nvPr/>
        </p:nvPicPr>
        <p:blipFill>
          <a:blip r:embed="rId2"/>
          <a:stretch>
            <a:fillRect/>
          </a:stretch>
        </p:blipFill>
        <p:spPr>
          <a:xfrm>
            <a:off x="312451" y="151132"/>
            <a:ext cx="441498" cy="405086"/>
          </a:xfrm>
          <a:prstGeom prst="rect">
            <a:avLst/>
          </a:prstGeom>
        </p:spPr>
      </p:pic>
      <p:sp>
        <p:nvSpPr>
          <p:cNvPr id="17" name="TextBox 16">
            <a:extLst>
              <a:ext uri="{FF2B5EF4-FFF2-40B4-BE49-F238E27FC236}">
                <a16:creationId xmlns:a16="http://schemas.microsoft.com/office/drawing/2014/main" id="{16C39B69-2555-ED96-6071-3E094B2F86D4}"/>
              </a:ext>
            </a:extLst>
          </p:cNvPr>
          <p:cNvSpPr txBox="1"/>
          <p:nvPr/>
        </p:nvSpPr>
        <p:spPr>
          <a:xfrm>
            <a:off x="533200" y="978228"/>
            <a:ext cx="7796122" cy="3539430"/>
          </a:xfrm>
          <a:prstGeom prst="rect">
            <a:avLst/>
          </a:prstGeom>
          <a:noFill/>
        </p:spPr>
        <p:txBody>
          <a:bodyPr wrap="square">
            <a:spAutoFit/>
          </a:bodyPr>
          <a:lstStyle/>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must always have as the first column of relational database table the </a:t>
            </a:r>
            <a:r>
              <a:rPr lang="en-US" sz="1200" dirty="0">
                <a:solidFill>
                  <a:schemeClr val="accent2">
                    <a:lumMod val="75000"/>
                  </a:schemeClr>
                </a:solidFill>
                <a:latin typeface="Maven Pro" panose="020B0604020202020204" charset="0"/>
              </a:rPr>
              <a:t>primary key </a:t>
            </a:r>
            <a:r>
              <a:rPr lang="en-US" sz="1200" dirty="0">
                <a:solidFill>
                  <a:schemeClr val="bg1">
                    <a:lumMod val="95000"/>
                  </a:schemeClr>
                </a:solidFill>
                <a:latin typeface="Maven Pro" panose="020B0604020202020204" charset="0"/>
              </a:rPr>
              <a:t>of that table, through which this table can be referenced in other relations.</a:t>
            </a:r>
          </a:p>
          <a:p>
            <a:pPr marL="285750" indent="-285750">
              <a:buClr>
                <a:schemeClr val="accent5">
                  <a:lumMod val="50000"/>
                </a:schemeClr>
              </a:buClr>
              <a:buFont typeface="Wingdings" panose="05000000000000000000" pitchFamily="2" charset="2"/>
              <a:buChar char="ü"/>
            </a:pPr>
            <a:endParaRPr lang="en-US" sz="1200"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should display at the end of the side bar a </a:t>
            </a:r>
            <a:r>
              <a:rPr lang="en-US" sz="1200" dirty="0">
                <a:solidFill>
                  <a:schemeClr val="accent2">
                    <a:lumMod val="75000"/>
                  </a:schemeClr>
                </a:solidFill>
                <a:latin typeface="Maven Pro" panose="020B0604020202020204" charset="0"/>
              </a:rPr>
              <a:t>logout icon </a:t>
            </a:r>
            <a:r>
              <a:rPr lang="en-US" sz="1200" dirty="0">
                <a:solidFill>
                  <a:schemeClr val="bg1">
                    <a:lumMod val="95000"/>
                  </a:schemeClr>
                </a:solidFill>
                <a:latin typeface="Maven Pro" panose="020B0604020202020204" charset="0"/>
              </a:rPr>
              <a:t>which will allow each user to go back to the landing page, giving them the opportunity to log back in again even as another user.</a:t>
            </a:r>
          </a:p>
          <a:p>
            <a:pPr marL="285750" indent="-285750">
              <a:buClr>
                <a:schemeClr val="accent5">
                  <a:lumMod val="50000"/>
                </a:schemeClr>
              </a:buClr>
              <a:buFont typeface="Wingdings" panose="05000000000000000000" pitchFamily="2" charset="2"/>
              <a:buChar char="ü"/>
            </a:pPr>
            <a:endParaRPr lang="en-US" sz="1200"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should allow the login even through a </a:t>
            </a:r>
            <a:r>
              <a:rPr lang="en-US" sz="1200" dirty="0">
                <a:solidFill>
                  <a:schemeClr val="accent2">
                    <a:lumMod val="75000"/>
                  </a:schemeClr>
                </a:solidFill>
                <a:latin typeface="Maven Pro" panose="020B0604020202020204" charset="0"/>
              </a:rPr>
              <a:t>username</a:t>
            </a:r>
            <a:r>
              <a:rPr lang="en-US" sz="1200" dirty="0">
                <a:solidFill>
                  <a:schemeClr val="bg1">
                    <a:lumMod val="95000"/>
                  </a:schemeClr>
                </a:solidFill>
                <a:latin typeface="Maven Pro" panose="020B0604020202020204" charset="0"/>
              </a:rPr>
              <a:t> and even through a </a:t>
            </a:r>
            <a:r>
              <a:rPr lang="en-US" sz="1200" dirty="0">
                <a:solidFill>
                  <a:schemeClr val="accent2">
                    <a:lumMod val="75000"/>
                  </a:schemeClr>
                </a:solidFill>
                <a:latin typeface="Maven Pro" panose="020B0604020202020204" charset="0"/>
              </a:rPr>
              <a:t>email</a:t>
            </a:r>
            <a:r>
              <a:rPr lang="en-US" sz="1200" dirty="0">
                <a:solidFill>
                  <a:schemeClr val="bg1">
                    <a:lumMod val="95000"/>
                  </a:schemeClr>
                </a:solidFill>
                <a:latin typeface="Maven Pro" panose="020B0604020202020204" charset="0"/>
              </a:rPr>
              <a:t>, leaving it to the preference of the user.</a:t>
            </a:r>
          </a:p>
          <a:p>
            <a:pPr marL="285750" indent="-285750">
              <a:buClr>
                <a:schemeClr val="accent5">
                  <a:lumMod val="50000"/>
                </a:schemeClr>
              </a:buClr>
              <a:buFont typeface="Wingdings" panose="05000000000000000000" pitchFamily="2" charset="2"/>
              <a:buChar char="ü"/>
            </a:pPr>
            <a:endParaRPr lang="en-US" sz="1200"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should display in the </a:t>
            </a:r>
            <a:r>
              <a:rPr lang="en-US" sz="1200" dirty="0">
                <a:solidFill>
                  <a:schemeClr val="accent2">
                    <a:lumMod val="75000"/>
                  </a:schemeClr>
                </a:solidFill>
                <a:latin typeface="Maven Pro" panose="020B0604020202020204" charset="0"/>
              </a:rPr>
              <a:t>dashboard</a:t>
            </a:r>
            <a:r>
              <a:rPr lang="en-US" sz="1200" dirty="0">
                <a:solidFill>
                  <a:schemeClr val="bg1">
                    <a:lumMod val="95000"/>
                  </a:schemeClr>
                </a:solidFill>
                <a:latin typeface="Maven Pro" panose="020B0604020202020204" charset="0"/>
              </a:rPr>
              <a:t> of each user the total number of entries for the selected entities.</a:t>
            </a:r>
          </a:p>
          <a:p>
            <a:pPr marL="285750" indent="-285750">
              <a:buClr>
                <a:schemeClr val="accent5">
                  <a:lumMod val="50000"/>
                </a:schemeClr>
              </a:buClr>
              <a:buFont typeface="Wingdings" panose="05000000000000000000" pitchFamily="2" charset="2"/>
              <a:buChar char="ü"/>
            </a:pPr>
            <a:endParaRPr lang="en-US" sz="1200"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should allow the admin users to </a:t>
            </a:r>
            <a:r>
              <a:rPr lang="en-US" sz="1200" dirty="0">
                <a:solidFill>
                  <a:schemeClr val="accent2">
                    <a:lumMod val="75000"/>
                  </a:schemeClr>
                </a:solidFill>
                <a:latin typeface="Maven Pro" panose="020B0604020202020204" charset="0"/>
              </a:rPr>
              <a:t>create, read, update and delete </a:t>
            </a:r>
            <a:r>
              <a:rPr lang="en-US" sz="1200" dirty="0">
                <a:solidFill>
                  <a:schemeClr val="bg1">
                    <a:lumMod val="95000"/>
                  </a:schemeClr>
                </a:solidFill>
                <a:latin typeface="Maven Pro" panose="020B0604020202020204" charset="0"/>
              </a:rPr>
              <a:t>staff members, students, patients, services, departments, appointments, x-rays, notes or emergency contacts.</a:t>
            </a: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should allow the staff to view, add, edit or delete students, patients, appointments, x-rays, notes or emergency contacts.</a:t>
            </a:r>
          </a:p>
          <a:p>
            <a:pPr marL="285750" indent="-285750">
              <a:buClr>
                <a:schemeClr val="accent5">
                  <a:lumMod val="50000"/>
                </a:schemeClr>
              </a:buClr>
              <a:buFont typeface="Wingdings" panose="05000000000000000000" pitchFamily="2" charset="2"/>
              <a:buChar char="ü"/>
            </a:pPr>
            <a:r>
              <a:rPr lang="en-US" sz="1200" dirty="0">
                <a:solidFill>
                  <a:schemeClr val="bg1">
                    <a:lumMod val="95000"/>
                  </a:schemeClr>
                </a:solidFill>
                <a:latin typeface="Maven Pro" panose="020B0604020202020204" charset="0"/>
              </a:rPr>
              <a:t>The system should allow the student to view patient and emergency contact details, as well as notes and x-rays but not edit them.</a:t>
            </a:r>
          </a:p>
        </p:txBody>
      </p:sp>
    </p:spTree>
    <p:extLst>
      <p:ext uri="{BB962C8B-B14F-4D97-AF65-F5344CB8AC3E}">
        <p14:creationId xmlns:p14="http://schemas.microsoft.com/office/powerpoint/2010/main" val="2545530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Google Shape;600;p30">
            <a:extLst>
              <a:ext uri="{FF2B5EF4-FFF2-40B4-BE49-F238E27FC236}">
                <a16:creationId xmlns:a16="http://schemas.microsoft.com/office/drawing/2014/main" id="{7627C711-7E3C-F5B1-8155-2202D251EBE1}"/>
              </a:ext>
            </a:extLst>
          </p:cNvPr>
          <p:cNvSpPr txBox="1">
            <a:spLocks/>
          </p:cNvSpPr>
          <p:nvPr/>
        </p:nvSpPr>
        <p:spPr>
          <a:xfrm>
            <a:off x="677749" y="246734"/>
            <a:ext cx="6088811" cy="54783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3000" dirty="0">
                <a:solidFill>
                  <a:srgbClr val="5EFFFD">
                    <a:lumMod val="50000"/>
                  </a:srgbClr>
                </a:solidFill>
                <a:effectLst>
                  <a:outerShdw blurRad="38100" dist="38100" dir="2700000" algn="tl">
                    <a:srgbClr val="000000">
                      <a:alpha val="43137"/>
                    </a:srgbClr>
                  </a:outerShdw>
                </a:effectLst>
                <a:latin typeface="Share Tech"/>
                <a:sym typeface="Share Tech"/>
              </a:rPr>
              <a:t>Nonf</a:t>
            </a:r>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unctional and Other Requirements</a:t>
            </a:r>
          </a:p>
        </p:txBody>
      </p:sp>
      <p:pic>
        <p:nvPicPr>
          <p:cNvPr id="15" name="Picture 14">
            <a:extLst>
              <a:ext uri="{FF2B5EF4-FFF2-40B4-BE49-F238E27FC236}">
                <a16:creationId xmlns:a16="http://schemas.microsoft.com/office/drawing/2014/main" id="{E14204C2-8FE4-B6E2-62B8-41DA0F7B74DC}"/>
              </a:ext>
            </a:extLst>
          </p:cNvPr>
          <p:cNvPicPr>
            <a:picLocks noChangeAspect="1"/>
          </p:cNvPicPr>
          <p:nvPr/>
        </p:nvPicPr>
        <p:blipFill>
          <a:blip r:embed="rId2"/>
          <a:stretch>
            <a:fillRect/>
          </a:stretch>
        </p:blipFill>
        <p:spPr>
          <a:xfrm>
            <a:off x="274151" y="246734"/>
            <a:ext cx="441498" cy="405086"/>
          </a:xfrm>
          <a:prstGeom prst="rect">
            <a:avLst/>
          </a:prstGeom>
        </p:spPr>
      </p:pic>
      <p:sp>
        <p:nvSpPr>
          <p:cNvPr id="16" name="TextBox 15">
            <a:extLst>
              <a:ext uri="{FF2B5EF4-FFF2-40B4-BE49-F238E27FC236}">
                <a16:creationId xmlns:a16="http://schemas.microsoft.com/office/drawing/2014/main" id="{7E4591A6-0B79-3F04-8213-28ED5F6D4F1F}"/>
              </a:ext>
            </a:extLst>
          </p:cNvPr>
          <p:cNvSpPr txBox="1"/>
          <p:nvPr/>
        </p:nvSpPr>
        <p:spPr>
          <a:xfrm>
            <a:off x="533200" y="1329660"/>
            <a:ext cx="8260280" cy="2462213"/>
          </a:xfrm>
          <a:prstGeom prst="rect">
            <a:avLst/>
          </a:prstGeom>
          <a:noFill/>
        </p:spPr>
        <p:txBody>
          <a:bodyPr wrap="square">
            <a:spAutoFit/>
          </a:bodyPr>
          <a:lstStyle/>
          <a:p>
            <a:pPr marL="285750" indent="-285750">
              <a:buClr>
                <a:schemeClr val="accent5">
                  <a:lumMod val="50000"/>
                </a:schemeClr>
              </a:buClr>
              <a:buFont typeface="Wingdings" panose="05000000000000000000" pitchFamily="2" charset="2"/>
              <a:buChar char="ü"/>
            </a:pPr>
            <a:r>
              <a:rPr lang="en-US" dirty="0">
                <a:solidFill>
                  <a:schemeClr val="bg1">
                    <a:lumMod val="95000"/>
                  </a:schemeClr>
                </a:solidFill>
                <a:latin typeface="Maven Pro" panose="020B0604020202020204" charset="0"/>
              </a:rPr>
              <a:t>The system should be secure and protect patient data privacy.</a:t>
            </a:r>
          </a:p>
          <a:p>
            <a:pPr marL="285750" indent="-285750">
              <a:buClr>
                <a:schemeClr val="accent5">
                  <a:lumMod val="50000"/>
                </a:schemeClr>
              </a:buClr>
              <a:buFont typeface="Wingdings" panose="05000000000000000000" pitchFamily="2" charset="2"/>
              <a:buChar char="ü"/>
            </a:pPr>
            <a:r>
              <a:rPr lang="en-US" dirty="0">
                <a:solidFill>
                  <a:schemeClr val="bg1">
                    <a:lumMod val="95000"/>
                  </a:schemeClr>
                </a:solidFill>
                <a:latin typeface="Maven Pro" panose="020B0604020202020204" charset="0"/>
              </a:rPr>
              <a:t>The system should be reliable and available 24/7.</a:t>
            </a:r>
          </a:p>
          <a:p>
            <a:pPr marL="285750" indent="-285750">
              <a:buClr>
                <a:schemeClr val="accent5">
                  <a:lumMod val="50000"/>
                </a:schemeClr>
              </a:buClr>
              <a:buFont typeface="Wingdings" panose="05000000000000000000" pitchFamily="2" charset="2"/>
              <a:buChar char="ü"/>
            </a:pPr>
            <a:r>
              <a:rPr lang="en-US" dirty="0">
                <a:solidFill>
                  <a:schemeClr val="bg1">
                    <a:lumMod val="95000"/>
                  </a:schemeClr>
                </a:solidFill>
                <a:latin typeface="Maven Pro" panose="020B0604020202020204" charset="0"/>
              </a:rPr>
              <a:t>The system should be responsive and fast, with minimal loading times.</a:t>
            </a:r>
          </a:p>
          <a:p>
            <a:pPr marL="285750" indent="-285750">
              <a:buClr>
                <a:schemeClr val="accent5">
                  <a:lumMod val="50000"/>
                </a:schemeClr>
              </a:buClr>
              <a:buFont typeface="Wingdings" panose="05000000000000000000" pitchFamily="2" charset="2"/>
              <a:buChar char="ü"/>
            </a:pPr>
            <a:r>
              <a:rPr lang="en-US" dirty="0">
                <a:solidFill>
                  <a:schemeClr val="bg1">
                    <a:lumMod val="95000"/>
                  </a:schemeClr>
                </a:solidFill>
                <a:latin typeface="Maven Pro" panose="020B0604020202020204" charset="0"/>
              </a:rPr>
              <a:t>The system should be easy to use, with a simple and intuitive user interface.</a:t>
            </a:r>
          </a:p>
          <a:p>
            <a:pPr marL="285750" indent="-285750">
              <a:buClr>
                <a:schemeClr val="accent5">
                  <a:lumMod val="50000"/>
                </a:schemeClr>
              </a:buClr>
              <a:buFont typeface="Wingdings" panose="05000000000000000000" pitchFamily="2" charset="2"/>
              <a:buChar char="ü"/>
            </a:pPr>
            <a:r>
              <a:rPr lang="en-US" dirty="0">
                <a:solidFill>
                  <a:schemeClr val="bg1">
                    <a:lumMod val="95000"/>
                  </a:schemeClr>
                </a:solidFill>
                <a:latin typeface="Maven Pro" panose="020B0604020202020204" charset="0"/>
              </a:rPr>
              <a:t>The system should be compatible with different operating systems and devices.</a:t>
            </a:r>
          </a:p>
          <a:p>
            <a:pPr marL="285750" indent="-285750">
              <a:buClr>
                <a:schemeClr val="accent5">
                  <a:lumMod val="50000"/>
                </a:schemeClr>
              </a:buClr>
              <a:buFont typeface="Wingdings" panose="05000000000000000000" pitchFamily="2" charset="2"/>
              <a:buChar char="ü"/>
            </a:pPr>
            <a:endParaRPr lang="en-US"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endParaRPr lang="en-US"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endParaRPr lang="en-US" dirty="0">
              <a:solidFill>
                <a:schemeClr val="bg1">
                  <a:lumMod val="95000"/>
                </a:schemeClr>
              </a:solidFill>
              <a:latin typeface="Maven Pro" panose="020B0604020202020204" charset="0"/>
            </a:endParaRPr>
          </a:p>
          <a:p>
            <a:pPr>
              <a:buClr>
                <a:schemeClr val="accent5">
                  <a:lumMod val="50000"/>
                </a:schemeClr>
              </a:buClr>
            </a:pPr>
            <a:endParaRPr lang="en-US" dirty="0">
              <a:solidFill>
                <a:schemeClr val="bg1">
                  <a:lumMod val="95000"/>
                </a:schemeClr>
              </a:solidFill>
              <a:latin typeface="Maven Pro" panose="020B0604020202020204" charset="0"/>
            </a:endParaRPr>
          </a:p>
          <a:p>
            <a:pPr marL="285750" indent="-285750">
              <a:buClr>
                <a:schemeClr val="accent5">
                  <a:lumMod val="50000"/>
                </a:schemeClr>
              </a:buClr>
              <a:buFont typeface="Wingdings" panose="05000000000000000000" pitchFamily="2" charset="2"/>
              <a:buChar char="ü"/>
            </a:pPr>
            <a:r>
              <a:rPr lang="en-US" dirty="0">
                <a:solidFill>
                  <a:schemeClr val="bg1">
                    <a:lumMod val="95000"/>
                  </a:schemeClr>
                </a:solidFill>
                <a:latin typeface="Maven Pro" panose="020B0604020202020204" charset="0"/>
              </a:rPr>
              <a:t>The system should comply with the regulations and standards of the healthcare industry.</a:t>
            </a:r>
          </a:p>
          <a:p>
            <a:pPr marL="285750" indent="-285750">
              <a:buClr>
                <a:schemeClr val="accent5">
                  <a:lumMod val="50000"/>
                </a:schemeClr>
              </a:buClr>
              <a:buFont typeface="Wingdings" panose="05000000000000000000" pitchFamily="2" charset="2"/>
              <a:buChar char="ü"/>
            </a:pPr>
            <a:r>
              <a:rPr lang="en-US" dirty="0">
                <a:solidFill>
                  <a:schemeClr val="bg1">
                    <a:lumMod val="95000"/>
                  </a:schemeClr>
                </a:solidFill>
                <a:latin typeface="Maven Pro" panose="020B0604020202020204" charset="0"/>
              </a:rPr>
              <a:t>The system should allow for the scheduling of multiple appointments over some time.</a:t>
            </a:r>
          </a:p>
        </p:txBody>
      </p:sp>
      <p:sp>
        <p:nvSpPr>
          <p:cNvPr id="18" name="TextBox 17">
            <a:extLst>
              <a:ext uri="{FF2B5EF4-FFF2-40B4-BE49-F238E27FC236}">
                <a16:creationId xmlns:a16="http://schemas.microsoft.com/office/drawing/2014/main" id="{6881D9F4-FC47-FB10-C22D-C655D6AD6CFA}"/>
              </a:ext>
            </a:extLst>
          </p:cNvPr>
          <p:cNvSpPr txBox="1"/>
          <p:nvPr/>
        </p:nvSpPr>
        <p:spPr>
          <a:xfrm>
            <a:off x="845820" y="936129"/>
            <a:ext cx="3093720" cy="400110"/>
          </a:xfrm>
          <a:prstGeom prst="rect">
            <a:avLst/>
          </a:prstGeom>
          <a:noFill/>
        </p:spPr>
        <p:txBody>
          <a:bodyPr wrap="square">
            <a:spAutoFit/>
          </a:bodyPr>
          <a:lstStyle/>
          <a:p>
            <a:r>
              <a:rPr kumimoji="0" lang="en" sz="2000" i="0" strike="noStrike" kern="0" cap="none" spc="0" normalizeH="0" baseline="0" noProof="0" dirty="0">
                <a:ln>
                  <a:noFill/>
                </a:ln>
                <a:solidFill>
                  <a:schemeClr val="accent2">
                    <a:lumMod val="40000"/>
                    <a:lumOff val="60000"/>
                  </a:schemeClr>
                </a:solidFill>
                <a:effectLst>
                  <a:outerShdw blurRad="38100" dist="38100" dir="2700000" algn="tl">
                    <a:srgbClr val="000000">
                      <a:alpha val="43137"/>
                    </a:srgbClr>
                  </a:outerShdw>
                </a:effectLst>
                <a:uLnTx/>
                <a:uFillTx/>
                <a:latin typeface="Share Tech" panose="020B0604020202020204" charset="0"/>
                <a:sym typeface="Share Tech"/>
              </a:rPr>
              <a:t>Nonfunctional Requirements</a:t>
            </a:r>
            <a:endParaRPr lang="en-US" sz="2800" dirty="0">
              <a:solidFill>
                <a:schemeClr val="accent2">
                  <a:lumMod val="40000"/>
                  <a:lumOff val="60000"/>
                </a:schemeClr>
              </a:solidFill>
              <a:effectLst>
                <a:outerShdw blurRad="38100" dist="38100" dir="2700000" algn="tl">
                  <a:srgbClr val="000000">
                    <a:alpha val="43137"/>
                  </a:srgbClr>
                </a:outerShdw>
              </a:effectLst>
              <a:latin typeface="Share Tech" panose="020B0604020202020204" charset="0"/>
            </a:endParaRPr>
          </a:p>
        </p:txBody>
      </p:sp>
      <p:sp>
        <p:nvSpPr>
          <p:cNvPr id="19" name="TextBox 18">
            <a:extLst>
              <a:ext uri="{FF2B5EF4-FFF2-40B4-BE49-F238E27FC236}">
                <a16:creationId xmlns:a16="http://schemas.microsoft.com/office/drawing/2014/main" id="{BDE7BF8E-7ED0-77D4-8C18-406CA858FD03}"/>
              </a:ext>
            </a:extLst>
          </p:cNvPr>
          <p:cNvSpPr txBox="1"/>
          <p:nvPr/>
        </p:nvSpPr>
        <p:spPr>
          <a:xfrm>
            <a:off x="845820" y="2904708"/>
            <a:ext cx="2499360" cy="400110"/>
          </a:xfrm>
          <a:prstGeom prst="rect">
            <a:avLst/>
          </a:prstGeom>
          <a:noFill/>
        </p:spPr>
        <p:txBody>
          <a:bodyPr wrap="square">
            <a:spAutoFit/>
          </a:bodyPr>
          <a:lstStyle/>
          <a:p>
            <a:r>
              <a:rPr kumimoji="0" lang="en" sz="2000" i="0" strike="noStrike" kern="0" cap="none" spc="0" normalizeH="0" baseline="0" noProof="0" dirty="0">
                <a:ln>
                  <a:noFill/>
                </a:ln>
                <a:solidFill>
                  <a:schemeClr val="accent2">
                    <a:lumMod val="40000"/>
                    <a:lumOff val="60000"/>
                  </a:schemeClr>
                </a:solidFill>
                <a:effectLst>
                  <a:outerShdw blurRad="38100" dist="38100" dir="2700000" algn="tl">
                    <a:srgbClr val="000000">
                      <a:alpha val="43137"/>
                    </a:srgbClr>
                  </a:outerShdw>
                </a:effectLst>
                <a:uLnTx/>
                <a:uFillTx/>
                <a:latin typeface="Share Tech" panose="020B0604020202020204" charset="0"/>
                <a:sym typeface="Share Tech"/>
              </a:rPr>
              <a:t>Domain Requirements</a:t>
            </a:r>
            <a:endParaRPr lang="en-US" sz="2800" dirty="0">
              <a:solidFill>
                <a:schemeClr val="accent2">
                  <a:lumMod val="40000"/>
                  <a:lumOff val="60000"/>
                </a:schemeClr>
              </a:solidFill>
              <a:effectLst>
                <a:outerShdw blurRad="38100" dist="38100" dir="2700000" algn="tl">
                  <a:srgbClr val="000000">
                    <a:alpha val="43137"/>
                  </a:srgbClr>
                </a:outerShdw>
              </a:effectLst>
              <a:latin typeface="Share Tech" panose="020B0604020202020204" charset="0"/>
            </a:endParaRPr>
          </a:p>
        </p:txBody>
      </p:sp>
    </p:spTree>
    <p:extLst>
      <p:ext uri="{BB962C8B-B14F-4D97-AF65-F5344CB8AC3E}">
        <p14:creationId xmlns:p14="http://schemas.microsoft.com/office/powerpoint/2010/main" val="2912856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00;p30">
            <a:extLst>
              <a:ext uri="{FF2B5EF4-FFF2-40B4-BE49-F238E27FC236}">
                <a16:creationId xmlns:a16="http://schemas.microsoft.com/office/drawing/2014/main" id="{7D6E865A-25A4-4DEA-7532-954A26AA01AE}"/>
              </a:ext>
            </a:extLst>
          </p:cNvPr>
          <p:cNvSpPr txBox="1">
            <a:spLocks/>
          </p:cNvSpPr>
          <p:nvPr/>
        </p:nvSpPr>
        <p:spPr>
          <a:xfrm>
            <a:off x="654458" y="145581"/>
            <a:ext cx="6585019" cy="92810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System Design and Modeling</a:t>
            </a:r>
          </a:p>
          <a:p>
            <a:r>
              <a:rPr kumimoji="0" lang="en" sz="2400" b="0" i="0"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Context Model</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4" name="Picture 3">
            <a:extLst>
              <a:ext uri="{FF2B5EF4-FFF2-40B4-BE49-F238E27FC236}">
                <a16:creationId xmlns:a16="http://schemas.microsoft.com/office/drawing/2014/main" id="{B3800EF0-F9E5-9D76-D523-CA5256353375}"/>
              </a:ext>
            </a:extLst>
          </p:cNvPr>
          <p:cNvPicPr>
            <a:picLocks noChangeAspect="1"/>
          </p:cNvPicPr>
          <p:nvPr/>
        </p:nvPicPr>
        <p:blipFill>
          <a:blip r:embed="rId2"/>
          <a:stretch>
            <a:fillRect/>
          </a:stretch>
        </p:blipFill>
        <p:spPr>
          <a:xfrm>
            <a:off x="212960" y="204547"/>
            <a:ext cx="441498" cy="405086"/>
          </a:xfrm>
          <a:prstGeom prst="rect">
            <a:avLst/>
          </a:prstGeom>
        </p:spPr>
      </p:pic>
      <p:pic>
        <p:nvPicPr>
          <p:cNvPr id="6" name="Picture 5">
            <a:extLst>
              <a:ext uri="{FF2B5EF4-FFF2-40B4-BE49-F238E27FC236}">
                <a16:creationId xmlns:a16="http://schemas.microsoft.com/office/drawing/2014/main" id="{52A6F584-2508-D829-497C-AACDEBE9AAB0}"/>
              </a:ext>
            </a:extLst>
          </p:cNvPr>
          <p:cNvPicPr>
            <a:picLocks noChangeAspect="1"/>
          </p:cNvPicPr>
          <p:nvPr/>
        </p:nvPicPr>
        <p:blipFill>
          <a:blip r:embed="rId3"/>
          <a:stretch>
            <a:fillRect/>
          </a:stretch>
        </p:blipFill>
        <p:spPr>
          <a:xfrm>
            <a:off x="3408251" y="1656869"/>
            <a:ext cx="4828438" cy="2348060"/>
          </a:xfrm>
          <a:prstGeom prst="round2DiagRect">
            <a:avLst>
              <a:gd name="adj1" fmla="val 16667"/>
              <a:gd name="adj2" fmla="val 0"/>
            </a:avLst>
          </a:prstGeom>
          <a:ln w="88900" cap="sq">
            <a:solidFill>
              <a:schemeClr val="bg2"/>
            </a:solidFill>
            <a:miter lim="800000"/>
          </a:ln>
          <a:effectLst>
            <a:outerShdw blurRad="254000" algn="tl" rotWithShape="0">
              <a:srgbClr val="000000">
                <a:alpha val="43000"/>
              </a:srgbClr>
            </a:outerShdw>
          </a:effectLst>
        </p:spPr>
      </p:pic>
      <p:sp>
        <p:nvSpPr>
          <p:cNvPr id="9" name="TextBox 8">
            <a:extLst>
              <a:ext uri="{FF2B5EF4-FFF2-40B4-BE49-F238E27FC236}">
                <a16:creationId xmlns:a16="http://schemas.microsoft.com/office/drawing/2014/main" id="{11350325-6762-BF7D-E62F-DBC205A6A0A7}"/>
              </a:ext>
            </a:extLst>
          </p:cNvPr>
          <p:cNvSpPr txBox="1"/>
          <p:nvPr/>
        </p:nvSpPr>
        <p:spPr>
          <a:xfrm>
            <a:off x="996315" y="1713758"/>
            <a:ext cx="1980802" cy="2291171"/>
          </a:xfrm>
          <a:prstGeom prst="rect">
            <a:avLst/>
          </a:prstGeom>
          <a:noFill/>
        </p:spPr>
        <p:txBody>
          <a:bodyPr wrap="square">
            <a:spAutoFit/>
          </a:bodyPr>
          <a:lstStyle/>
          <a:p>
            <a:r>
              <a:rPr lang="en-US" dirty="0">
                <a:solidFill>
                  <a:schemeClr val="accent5">
                    <a:lumMod val="20000"/>
                    <a:lumOff val="80000"/>
                  </a:schemeClr>
                </a:solidFill>
                <a:latin typeface="Maven Pro" panose="020B0604020202020204" charset="0"/>
              </a:rPr>
              <a:t>A </a:t>
            </a:r>
            <a:r>
              <a:rPr lang="en-US" dirty="0">
                <a:solidFill>
                  <a:schemeClr val="accent2">
                    <a:lumMod val="75000"/>
                  </a:schemeClr>
                </a:solidFill>
                <a:latin typeface="Maven Pro" panose="020B0604020202020204" charset="0"/>
              </a:rPr>
              <a:t>context diagram </a:t>
            </a:r>
            <a:r>
              <a:rPr lang="en-US" dirty="0">
                <a:solidFill>
                  <a:schemeClr val="accent5">
                    <a:lumMod val="20000"/>
                    <a:lumOff val="80000"/>
                  </a:schemeClr>
                </a:solidFill>
                <a:latin typeface="Maven Pro" panose="020B0604020202020204" charset="0"/>
              </a:rPr>
              <a:t>is a high-level view of a system. It’s a basic sketch meant to define an entity based on its scope, boundaries, and relation to external components like stakeholders.</a:t>
            </a:r>
          </a:p>
        </p:txBody>
      </p:sp>
    </p:spTree>
    <p:extLst>
      <p:ext uri="{BB962C8B-B14F-4D97-AF65-F5344CB8AC3E}">
        <p14:creationId xmlns:p14="http://schemas.microsoft.com/office/powerpoint/2010/main" val="3795620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Google Shape;600;p30">
            <a:extLst>
              <a:ext uri="{FF2B5EF4-FFF2-40B4-BE49-F238E27FC236}">
                <a16:creationId xmlns:a16="http://schemas.microsoft.com/office/drawing/2014/main" id="{891FB40D-D076-6524-9C12-F335A6332843}"/>
              </a:ext>
            </a:extLst>
          </p:cNvPr>
          <p:cNvSpPr txBox="1">
            <a:spLocks/>
          </p:cNvSpPr>
          <p:nvPr/>
        </p:nvSpPr>
        <p:spPr>
          <a:xfrm>
            <a:off x="654458" y="145581"/>
            <a:ext cx="6585019" cy="92810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System Design and Modeling</a:t>
            </a:r>
          </a:p>
          <a:p>
            <a:r>
              <a:rPr kumimoji="0" lang="en" sz="2400" b="0" i="0"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Use Case Diagram</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12" name="Picture 11">
            <a:extLst>
              <a:ext uri="{FF2B5EF4-FFF2-40B4-BE49-F238E27FC236}">
                <a16:creationId xmlns:a16="http://schemas.microsoft.com/office/drawing/2014/main" id="{481EC4BA-AC66-ACFB-C6B1-32D9BFC07382}"/>
              </a:ext>
            </a:extLst>
          </p:cNvPr>
          <p:cNvPicPr>
            <a:picLocks noChangeAspect="1"/>
          </p:cNvPicPr>
          <p:nvPr/>
        </p:nvPicPr>
        <p:blipFill>
          <a:blip r:embed="rId2"/>
          <a:stretch>
            <a:fillRect/>
          </a:stretch>
        </p:blipFill>
        <p:spPr>
          <a:xfrm>
            <a:off x="212960" y="204547"/>
            <a:ext cx="441498" cy="405086"/>
          </a:xfrm>
          <a:prstGeom prst="rect">
            <a:avLst/>
          </a:prstGeom>
        </p:spPr>
      </p:pic>
      <p:sp>
        <p:nvSpPr>
          <p:cNvPr id="14" name="TextBox 13">
            <a:extLst>
              <a:ext uri="{FF2B5EF4-FFF2-40B4-BE49-F238E27FC236}">
                <a16:creationId xmlns:a16="http://schemas.microsoft.com/office/drawing/2014/main" id="{DC3A1FB6-E78B-93F5-BF0D-D3108656394A}"/>
              </a:ext>
            </a:extLst>
          </p:cNvPr>
          <p:cNvSpPr txBox="1"/>
          <p:nvPr/>
        </p:nvSpPr>
        <p:spPr>
          <a:xfrm>
            <a:off x="4968949" y="1871331"/>
            <a:ext cx="3259056" cy="1600438"/>
          </a:xfrm>
          <a:prstGeom prst="rect">
            <a:avLst/>
          </a:prstGeom>
          <a:noFill/>
        </p:spPr>
        <p:txBody>
          <a:bodyPr wrap="square">
            <a:spAutoFit/>
          </a:bodyPr>
          <a:lstStyle/>
          <a:p>
            <a:r>
              <a:rPr lang="en-US" dirty="0">
                <a:solidFill>
                  <a:schemeClr val="accent5">
                    <a:lumMod val="20000"/>
                    <a:lumOff val="80000"/>
                  </a:schemeClr>
                </a:solidFill>
                <a:latin typeface="Maven Pro" panose="020B0604020202020204" charset="0"/>
              </a:rPr>
              <a:t>The use case diagram represents the </a:t>
            </a:r>
            <a:r>
              <a:rPr lang="en-US" dirty="0">
                <a:solidFill>
                  <a:schemeClr val="accent2">
                    <a:lumMod val="75000"/>
                  </a:schemeClr>
                </a:solidFill>
                <a:latin typeface="Maven Pro" panose="020B0604020202020204" charset="0"/>
              </a:rPr>
              <a:t>various actions </a:t>
            </a:r>
            <a:r>
              <a:rPr lang="en-US" dirty="0">
                <a:solidFill>
                  <a:schemeClr val="accent5">
                    <a:lumMod val="20000"/>
                    <a:lumOff val="80000"/>
                  </a:schemeClr>
                </a:solidFill>
                <a:latin typeface="Maven Pro" panose="020B0604020202020204" charset="0"/>
              </a:rPr>
              <a:t>that can be performed by different actors in the dental clinic management system. The actors include the </a:t>
            </a:r>
            <a:r>
              <a:rPr lang="en-US" dirty="0">
                <a:solidFill>
                  <a:schemeClr val="accent2">
                    <a:lumMod val="75000"/>
                  </a:schemeClr>
                </a:solidFill>
                <a:latin typeface="Maven Pro" panose="020B0604020202020204" charset="0"/>
              </a:rPr>
              <a:t>patient</a:t>
            </a:r>
            <a:r>
              <a:rPr lang="en-US" dirty="0">
                <a:solidFill>
                  <a:schemeClr val="accent5">
                    <a:lumMod val="20000"/>
                    <a:lumOff val="80000"/>
                  </a:schemeClr>
                </a:solidFill>
                <a:latin typeface="Maven Pro" panose="020B0604020202020204" charset="0"/>
              </a:rPr>
              <a:t>, the </a:t>
            </a:r>
            <a:r>
              <a:rPr lang="en-US" dirty="0">
                <a:solidFill>
                  <a:schemeClr val="accent2">
                    <a:lumMod val="75000"/>
                  </a:schemeClr>
                </a:solidFill>
                <a:latin typeface="Maven Pro" panose="020B0604020202020204" charset="0"/>
              </a:rPr>
              <a:t>staff</a:t>
            </a:r>
            <a:r>
              <a:rPr lang="en-US" dirty="0">
                <a:solidFill>
                  <a:schemeClr val="accent5">
                    <a:lumMod val="20000"/>
                    <a:lumOff val="80000"/>
                  </a:schemeClr>
                </a:solidFill>
                <a:latin typeface="Maven Pro" panose="020B0604020202020204" charset="0"/>
              </a:rPr>
              <a:t>, the </a:t>
            </a:r>
            <a:r>
              <a:rPr lang="en-US" dirty="0">
                <a:solidFill>
                  <a:schemeClr val="accent2">
                    <a:lumMod val="75000"/>
                  </a:schemeClr>
                </a:solidFill>
                <a:latin typeface="Maven Pro" panose="020B0604020202020204" charset="0"/>
              </a:rPr>
              <a:t>student</a:t>
            </a:r>
            <a:r>
              <a:rPr lang="en-US" dirty="0">
                <a:solidFill>
                  <a:schemeClr val="accent5">
                    <a:lumMod val="20000"/>
                    <a:lumOff val="80000"/>
                  </a:schemeClr>
                </a:solidFill>
                <a:latin typeface="Maven Pro" panose="020B0604020202020204" charset="0"/>
              </a:rPr>
              <a:t>, and the </a:t>
            </a:r>
            <a:r>
              <a:rPr lang="en-US" dirty="0">
                <a:solidFill>
                  <a:schemeClr val="accent2">
                    <a:lumMod val="75000"/>
                  </a:schemeClr>
                </a:solidFill>
                <a:latin typeface="Maven Pro" panose="020B0604020202020204" charset="0"/>
              </a:rPr>
              <a:t>administrator</a:t>
            </a:r>
            <a:r>
              <a:rPr lang="en-US" dirty="0">
                <a:solidFill>
                  <a:schemeClr val="accent5">
                    <a:lumMod val="20000"/>
                    <a:lumOff val="80000"/>
                  </a:schemeClr>
                </a:solidFill>
                <a:latin typeface="Maven Pro" panose="020B0604020202020204" charset="0"/>
              </a:rPr>
              <a:t>. </a:t>
            </a:r>
          </a:p>
        </p:txBody>
      </p:sp>
      <p:pic>
        <p:nvPicPr>
          <p:cNvPr id="16" name="Picture 15">
            <a:extLst>
              <a:ext uri="{FF2B5EF4-FFF2-40B4-BE49-F238E27FC236}">
                <a16:creationId xmlns:a16="http://schemas.microsoft.com/office/drawing/2014/main" id="{8856ED61-9C70-CC76-364A-AB365A6ABAF1}"/>
              </a:ext>
            </a:extLst>
          </p:cNvPr>
          <p:cNvPicPr>
            <a:picLocks noChangeAspect="1"/>
          </p:cNvPicPr>
          <p:nvPr/>
        </p:nvPicPr>
        <p:blipFill>
          <a:blip r:embed="rId3"/>
          <a:stretch>
            <a:fillRect/>
          </a:stretch>
        </p:blipFill>
        <p:spPr>
          <a:xfrm>
            <a:off x="1291564" y="1280088"/>
            <a:ext cx="3188625" cy="3504361"/>
          </a:xfrm>
          <a:prstGeom prst="round2DiagRect">
            <a:avLst>
              <a:gd name="adj1" fmla="val 16667"/>
              <a:gd name="adj2" fmla="val 0"/>
            </a:avLst>
          </a:prstGeom>
          <a:ln w="88900" cap="sq">
            <a:solidFill>
              <a:schemeClr val="bg2"/>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64514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600;p30">
            <a:extLst>
              <a:ext uri="{FF2B5EF4-FFF2-40B4-BE49-F238E27FC236}">
                <a16:creationId xmlns:a16="http://schemas.microsoft.com/office/drawing/2014/main" id="{C105DBB7-91BF-B452-AE17-7E0CB912452B}"/>
              </a:ext>
            </a:extLst>
          </p:cNvPr>
          <p:cNvSpPr txBox="1">
            <a:spLocks/>
          </p:cNvSpPr>
          <p:nvPr/>
        </p:nvSpPr>
        <p:spPr>
          <a:xfrm>
            <a:off x="601118" y="239015"/>
            <a:ext cx="6585019" cy="92810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System Design and Modeling</a:t>
            </a:r>
          </a:p>
          <a:p>
            <a:r>
              <a:rPr kumimoji="0" lang="en" sz="2400" b="0" i="0"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Sequence Model</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sp>
        <p:nvSpPr>
          <p:cNvPr id="17" name="TextBox 16">
            <a:extLst>
              <a:ext uri="{FF2B5EF4-FFF2-40B4-BE49-F238E27FC236}">
                <a16:creationId xmlns:a16="http://schemas.microsoft.com/office/drawing/2014/main" id="{E1C70B3F-11D0-D2E9-7613-F619A75224D1}"/>
              </a:ext>
            </a:extLst>
          </p:cNvPr>
          <p:cNvSpPr txBox="1"/>
          <p:nvPr/>
        </p:nvSpPr>
        <p:spPr>
          <a:xfrm>
            <a:off x="601118" y="1620773"/>
            <a:ext cx="2709152" cy="2263654"/>
          </a:xfrm>
          <a:prstGeom prst="rect">
            <a:avLst/>
          </a:prstGeom>
          <a:noFill/>
        </p:spPr>
        <p:txBody>
          <a:bodyPr wrap="square">
            <a:spAutoFit/>
          </a:bodyPr>
          <a:lstStyle/>
          <a:p>
            <a:r>
              <a:rPr lang="en-US" dirty="0">
                <a:solidFill>
                  <a:schemeClr val="accent5">
                    <a:lumMod val="20000"/>
                    <a:lumOff val="80000"/>
                  </a:schemeClr>
                </a:solidFill>
                <a:latin typeface="Maven Pro" panose="020B0604020202020204" charset="0"/>
              </a:rPr>
              <a:t>When we use sequence diagrams, we depict </a:t>
            </a:r>
            <a:r>
              <a:rPr lang="en-US" dirty="0">
                <a:solidFill>
                  <a:schemeClr val="accent2">
                    <a:lumMod val="75000"/>
                  </a:schemeClr>
                </a:solidFill>
                <a:latin typeface="Maven Pro" panose="020B0604020202020204" charset="0"/>
              </a:rPr>
              <a:t>the interaction between objects </a:t>
            </a:r>
            <a:r>
              <a:rPr lang="en-US" dirty="0">
                <a:solidFill>
                  <a:schemeClr val="accent5">
                    <a:lumMod val="20000"/>
                    <a:lumOff val="80000"/>
                  </a:schemeClr>
                </a:solidFill>
                <a:latin typeface="Maven Pro" panose="020B0604020202020204" charset="0"/>
              </a:rPr>
              <a:t>in the order in which these interactions take place, therefore sequentially. We use these diagrams to explain and describe in what order and how the objects in a system function.</a:t>
            </a:r>
          </a:p>
        </p:txBody>
      </p:sp>
      <p:pic>
        <p:nvPicPr>
          <p:cNvPr id="19" name="Picture 18">
            <a:extLst>
              <a:ext uri="{FF2B5EF4-FFF2-40B4-BE49-F238E27FC236}">
                <a16:creationId xmlns:a16="http://schemas.microsoft.com/office/drawing/2014/main" id="{8C8131E5-DA9B-7781-5058-9746D0192D0C}"/>
              </a:ext>
            </a:extLst>
          </p:cNvPr>
          <p:cNvPicPr>
            <a:picLocks noChangeAspect="1"/>
          </p:cNvPicPr>
          <p:nvPr/>
        </p:nvPicPr>
        <p:blipFill>
          <a:blip r:embed="rId2"/>
          <a:stretch>
            <a:fillRect/>
          </a:stretch>
        </p:blipFill>
        <p:spPr>
          <a:xfrm>
            <a:off x="3860326" y="1335339"/>
            <a:ext cx="4455727" cy="2951919"/>
          </a:xfrm>
          <a:prstGeom prst="round2DiagRect">
            <a:avLst>
              <a:gd name="adj1" fmla="val 16667"/>
              <a:gd name="adj2" fmla="val 0"/>
            </a:avLst>
          </a:prstGeom>
          <a:ln w="88900" cap="sq">
            <a:solidFill>
              <a:schemeClr val="bg2"/>
            </a:solidFill>
            <a:miter lim="800000"/>
          </a:ln>
          <a:effectLst>
            <a:outerShdw blurRad="254000" algn="tl" rotWithShape="0">
              <a:srgbClr val="000000">
                <a:alpha val="43000"/>
              </a:srgbClr>
            </a:outerShdw>
          </a:effectLst>
        </p:spPr>
      </p:pic>
      <p:pic>
        <p:nvPicPr>
          <p:cNvPr id="20" name="Picture 19">
            <a:extLst>
              <a:ext uri="{FF2B5EF4-FFF2-40B4-BE49-F238E27FC236}">
                <a16:creationId xmlns:a16="http://schemas.microsoft.com/office/drawing/2014/main" id="{B4D72EA5-4D64-BE61-A01B-D9F4BEC9F106}"/>
              </a:ext>
            </a:extLst>
          </p:cNvPr>
          <p:cNvPicPr>
            <a:picLocks noChangeAspect="1"/>
          </p:cNvPicPr>
          <p:nvPr/>
        </p:nvPicPr>
        <p:blipFill>
          <a:blip r:embed="rId3"/>
          <a:stretch>
            <a:fillRect/>
          </a:stretch>
        </p:blipFill>
        <p:spPr>
          <a:xfrm>
            <a:off x="159620" y="297981"/>
            <a:ext cx="441498" cy="405086"/>
          </a:xfrm>
          <a:prstGeom prst="rect">
            <a:avLst/>
          </a:prstGeom>
        </p:spPr>
      </p:pic>
    </p:spTree>
    <p:extLst>
      <p:ext uri="{BB962C8B-B14F-4D97-AF65-F5344CB8AC3E}">
        <p14:creationId xmlns:p14="http://schemas.microsoft.com/office/powerpoint/2010/main" val="3686543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a:cxnSpLocks/>
          </p:cNvCxnSpPr>
          <p:nvPr/>
        </p:nvCxnSpPr>
        <p:spPr>
          <a:xfrm>
            <a:off x="1012210" y="2340942"/>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a:cxnSpLocks/>
          </p:cNvCxnSpPr>
          <p:nvPr/>
        </p:nvCxnSpPr>
        <p:spPr>
          <a:xfrm>
            <a:off x="2204590" y="281668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a:cxnSpLocks/>
          </p:cNvCxnSpPr>
          <p:nvPr/>
        </p:nvCxnSpPr>
        <p:spPr>
          <a:xfrm>
            <a:off x="3398874" y="2358262"/>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a:cxnSpLocks/>
          </p:cNvCxnSpPr>
          <p:nvPr/>
        </p:nvCxnSpPr>
        <p:spPr>
          <a:xfrm>
            <a:off x="4596599" y="2796042"/>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861096" y="241101"/>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5">
                    <a:lumMod val="50000"/>
                  </a:schemeClr>
                </a:solidFill>
                <a:effectLst>
                  <a:outerShdw blurRad="38100" dist="38100" dir="2700000" algn="tl">
                    <a:srgbClr val="000000">
                      <a:alpha val="43137"/>
                    </a:srgbClr>
                  </a:outerShdw>
                </a:effectLst>
              </a:rPr>
              <a:t>Table of Contents</a:t>
            </a:r>
            <a:endParaRPr dirty="0">
              <a:solidFill>
                <a:schemeClr val="accent5">
                  <a:lumMod val="50000"/>
                </a:schemeClr>
              </a:solidFill>
              <a:effectLst>
                <a:outerShdw blurRad="38100" dist="38100" dir="2700000" algn="tl">
                  <a:srgbClr val="000000">
                    <a:alpha val="43137"/>
                  </a:srgbClr>
                </a:outerShdw>
              </a:effectLst>
            </a:endParaRPr>
          </a:p>
        </p:txBody>
      </p:sp>
      <p:cxnSp>
        <p:nvCxnSpPr>
          <p:cNvPr id="1089" name="Google Shape;1089;p38"/>
          <p:cNvCxnSpPr>
            <a:cxnSpLocks/>
          </p:cNvCxnSpPr>
          <p:nvPr/>
        </p:nvCxnSpPr>
        <p:spPr>
          <a:xfrm>
            <a:off x="549559" y="2841404"/>
            <a:ext cx="832866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825472" y="262993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2016926" y="262993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3212136" y="262993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4410775" y="2629930"/>
            <a:ext cx="373500" cy="373500"/>
            <a:chOff x="7457825" y="1912500"/>
            <a:chExt cx="373500" cy="373500"/>
          </a:xfrm>
          <a:solidFill>
            <a:schemeClr val="accent1"/>
          </a:solidFill>
        </p:grpSpPr>
        <p:sp>
          <p:nvSpPr>
            <p:cNvPr id="1100" name="Google Shape;1100;p38"/>
            <p:cNvSpPr/>
            <p:nvPr/>
          </p:nvSpPr>
          <p:spPr>
            <a:xfrm>
              <a:off x="7549163" y="2003850"/>
              <a:ext cx="190800" cy="1908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 name="Google Shape;1101;p38"/>
            <p:cNvSpPr/>
            <p:nvPr/>
          </p:nvSpPr>
          <p:spPr>
            <a:xfrm>
              <a:off x="7457825" y="1912500"/>
              <a:ext cx="373500" cy="373500"/>
            </a:xfrm>
            <a:prstGeom prst="donut">
              <a:avLst>
                <a:gd name="adj" fmla="val 1019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1096;p38">
            <a:extLst>
              <a:ext uri="{FF2B5EF4-FFF2-40B4-BE49-F238E27FC236}">
                <a16:creationId xmlns:a16="http://schemas.microsoft.com/office/drawing/2014/main" id="{964B81F5-DF59-B323-6594-AA214286B71F}"/>
              </a:ext>
            </a:extLst>
          </p:cNvPr>
          <p:cNvGrpSpPr/>
          <p:nvPr/>
        </p:nvGrpSpPr>
        <p:grpSpPr>
          <a:xfrm>
            <a:off x="5614374" y="2629930"/>
            <a:ext cx="373500" cy="373500"/>
            <a:chOff x="5557850" y="1912500"/>
            <a:chExt cx="373500" cy="373500"/>
          </a:xfrm>
        </p:grpSpPr>
        <p:sp>
          <p:nvSpPr>
            <p:cNvPr id="5" name="Google Shape;1097;p38">
              <a:extLst>
                <a:ext uri="{FF2B5EF4-FFF2-40B4-BE49-F238E27FC236}">
                  <a16:creationId xmlns:a16="http://schemas.microsoft.com/office/drawing/2014/main" id="{115626D9-402E-3083-2C17-1C2203A94354}"/>
                </a:ext>
              </a:extLst>
            </p:cNvPr>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8;p38">
              <a:extLst>
                <a:ext uri="{FF2B5EF4-FFF2-40B4-BE49-F238E27FC236}">
                  <a16:creationId xmlns:a16="http://schemas.microsoft.com/office/drawing/2014/main" id="{62B51D59-2594-D010-FEC1-1B020CBAFB5B}"/>
                </a:ext>
              </a:extLst>
            </p:cNvPr>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093;p38">
            <a:extLst>
              <a:ext uri="{FF2B5EF4-FFF2-40B4-BE49-F238E27FC236}">
                <a16:creationId xmlns:a16="http://schemas.microsoft.com/office/drawing/2014/main" id="{4575C98C-E857-463A-7B58-DF6EFD296BF9}"/>
              </a:ext>
            </a:extLst>
          </p:cNvPr>
          <p:cNvGrpSpPr/>
          <p:nvPr/>
        </p:nvGrpSpPr>
        <p:grpSpPr>
          <a:xfrm>
            <a:off x="6817973" y="2629930"/>
            <a:ext cx="373500" cy="373500"/>
            <a:chOff x="3212675" y="1912500"/>
            <a:chExt cx="373500" cy="373500"/>
          </a:xfrm>
        </p:grpSpPr>
        <p:sp>
          <p:nvSpPr>
            <p:cNvPr id="8" name="Google Shape;1094;p38">
              <a:extLst>
                <a:ext uri="{FF2B5EF4-FFF2-40B4-BE49-F238E27FC236}">
                  <a16:creationId xmlns:a16="http://schemas.microsoft.com/office/drawing/2014/main" id="{E0D915B5-B6B6-30F7-BE3C-F6EA89975400}"/>
                </a:ext>
              </a:extLst>
            </p:cNvPr>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5;p38">
              <a:extLst>
                <a:ext uri="{FF2B5EF4-FFF2-40B4-BE49-F238E27FC236}">
                  <a16:creationId xmlns:a16="http://schemas.microsoft.com/office/drawing/2014/main" id="{90B9888A-95A2-70B4-622C-8DC65B4309E1}"/>
                </a:ext>
              </a:extLst>
            </p:cNvPr>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1090;p38">
            <a:extLst>
              <a:ext uri="{FF2B5EF4-FFF2-40B4-BE49-F238E27FC236}">
                <a16:creationId xmlns:a16="http://schemas.microsoft.com/office/drawing/2014/main" id="{8F083DCC-87F1-0AAA-E287-9DFA76B707E4}"/>
              </a:ext>
            </a:extLst>
          </p:cNvPr>
          <p:cNvGrpSpPr/>
          <p:nvPr/>
        </p:nvGrpSpPr>
        <p:grpSpPr>
          <a:xfrm>
            <a:off x="8022485" y="2629930"/>
            <a:ext cx="373500" cy="373500"/>
            <a:chOff x="1372725" y="1912500"/>
            <a:chExt cx="373500" cy="373500"/>
          </a:xfrm>
        </p:grpSpPr>
        <p:sp>
          <p:nvSpPr>
            <p:cNvPr id="11" name="Google Shape;1091;p38">
              <a:extLst>
                <a:ext uri="{FF2B5EF4-FFF2-40B4-BE49-F238E27FC236}">
                  <a16:creationId xmlns:a16="http://schemas.microsoft.com/office/drawing/2014/main" id="{069C1E56-E883-310F-259B-FC5B265F6356}"/>
                </a:ext>
              </a:extLst>
            </p:cNvPr>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2;p38">
              <a:extLst>
                <a:ext uri="{FF2B5EF4-FFF2-40B4-BE49-F238E27FC236}">
                  <a16:creationId xmlns:a16="http://schemas.microsoft.com/office/drawing/2014/main" id="{708F8E7B-8549-11F7-949F-6422C87EF41B}"/>
                </a:ext>
              </a:extLst>
            </p:cNvPr>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 name="Google Shape;1085;p38">
            <a:extLst>
              <a:ext uri="{FF2B5EF4-FFF2-40B4-BE49-F238E27FC236}">
                <a16:creationId xmlns:a16="http://schemas.microsoft.com/office/drawing/2014/main" id="{5BA5933F-D082-74C2-0116-D725B816EBAF}"/>
              </a:ext>
            </a:extLst>
          </p:cNvPr>
          <p:cNvCxnSpPr>
            <a:cxnSpLocks/>
          </p:cNvCxnSpPr>
          <p:nvPr/>
        </p:nvCxnSpPr>
        <p:spPr>
          <a:xfrm>
            <a:off x="5801112" y="236158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4" name="Google Shape;1085;p38">
            <a:extLst>
              <a:ext uri="{FF2B5EF4-FFF2-40B4-BE49-F238E27FC236}">
                <a16:creationId xmlns:a16="http://schemas.microsoft.com/office/drawing/2014/main" id="{91CB6C2E-E714-E210-92F1-1C25FE4956C4}"/>
              </a:ext>
            </a:extLst>
          </p:cNvPr>
          <p:cNvCxnSpPr>
            <a:cxnSpLocks/>
          </p:cNvCxnSpPr>
          <p:nvPr/>
        </p:nvCxnSpPr>
        <p:spPr>
          <a:xfrm>
            <a:off x="7004711" y="277588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5" name="Google Shape;1085;p38">
            <a:extLst>
              <a:ext uri="{FF2B5EF4-FFF2-40B4-BE49-F238E27FC236}">
                <a16:creationId xmlns:a16="http://schemas.microsoft.com/office/drawing/2014/main" id="{A6536BB6-EBCF-FFC5-7B46-CD05CDFE2E43}"/>
              </a:ext>
            </a:extLst>
          </p:cNvPr>
          <p:cNvCxnSpPr>
            <a:cxnSpLocks/>
          </p:cNvCxnSpPr>
          <p:nvPr/>
        </p:nvCxnSpPr>
        <p:spPr>
          <a:xfrm>
            <a:off x="8209223" y="2381742"/>
            <a:ext cx="0" cy="455100"/>
          </a:xfrm>
          <a:prstGeom prst="straightConnector1">
            <a:avLst/>
          </a:prstGeom>
          <a:noFill/>
          <a:ln w="19050" cap="flat" cmpd="sng">
            <a:solidFill>
              <a:schemeClr val="lt2"/>
            </a:solidFill>
            <a:prstDash val="solid"/>
            <a:round/>
            <a:headEnd type="none" w="med" len="med"/>
            <a:tailEnd type="none" w="med" len="med"/>
          </a:ln>
        </p:spPr>
      </p:cxnSp>
      <p:sp>
        <p:nvSpPr>
          <p:cNvPr id="16" name="Google Shape;1102;p38">
            <a:extLst>
              <a:ext uri="{FF2B5EF4-FFF2-40B4-BE49-F238E27FC236}">
                <a16:creationId xmlns:a16="http://schemas.microsoft.com/office/drawing/2014/main" id="{AE755E38-66BA-8C74-E919-372A005AA00F}"/>
              </a:ext>
            </a:extLst>
          </p:cNvPr>
          <p:cNvSpPr txBox="1">
            <a:spLocks/>
          </p:cNvSpPr>
          <p:nvPr/>
        </p:nvSpPr>
        <p:spPr>
          <a:xfrm>
            <a:off x="71560" y="1890461"/>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solidFill>
                  <a:schemeClr val="bg1">
                    <a:lumMod val="95000"/>
                  </a:schemeClr>
                </a:solidFill>
              </a:rPr>
              <a:t>Introduction</a:t>
            </a:r>
          </a:p>
        </p:txBody>
      </p:sp>
      <p:sp>
        <p:nvSpPr>
          <p:cNvPr id="18" name="Google Shape;1102;p38">
            <a:extLst>
              <a:ext uri="{FF2B5EF4-FFF2-40B4-BE49-F238E27FC236}">
                <a16:creationId xmlns:a16="http://schemas.microsoft.com/office/drawing/2014/main" id="{B41F3371-194C-BA73-CB9D-4CF76E9DA609}"/>
              </a:ext>
            </a:extLst>
          </p:cNvPr>
          <p:cNvSpPr txBox="1">
            <a:spLocks/>
          </p:cNvSpPr>
          <p:nvPr/>
        </p:nvSpPr>
        <p:spPr>
          <a:xfrm>
            <a:off x="1263014" y="3317142"/>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solidFill>
                  <a:schemeClr val="bg1">
                    <a:lumMod val="95000"/>
                  </a:schemeClr>
                </a:solidFill>
              </a:rPr>
              <a:t>Overall Description</a:t>
            </a:r>
          </a:p>
        </p:txBody>
      </p:sp>
      <p:sp>
        <p:nvSpPr>
          <p:cNvPr id="19" name="Google Shape;1102;p38">
            <a:extLst>
              <a:ext uri="{FF2B5EF4-FFF2-40B4-BE49-F238E27FC236}">
                <a16:creationId xmlns:a16="http://schemas.microsoft.com/office/drawing/2014/main" id="{2DFA0385-9F5B-D025-00DE-EFAAEADA77CC}"/>
              </a:ext>
            </a:extLst>
          </p:cNvPr>
          <p:cNvSpPr txBox="1">
            <a:spLocks/>
          </p:cNvSpPr>
          <p:nvPr/>
        </p:nvSpPr>
        <p:spPr>
          <a:xfrm>
            <a:off x="2458224" y="1619451"/>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solidFill>
                  <a:schemeClr val="bg1">
                    <a:lumMod val="95000"/>
                  </a:schemeClr>
                </a:solidFill>
              </a:rPr>
              <a:t>External Interface Requirements</a:t>
            </a:r>
          </a:p>
        </p:txBody>
      </p:sp>
      <p:sp>
        <p:nvSpPr>
          <p:cNvPr id="20" name="Google Shape;1102;p38">
            <a:extLst>
              <a:ext uri="{FF2B5EF4-FFF2-40B4-BE49-F238E27FC236}">
                <a16:creationId xmlns:a16="http://schemas.microsoft.com/office/drawing/2014/main" id="{4C5D2276-06B3-DF8E-C282-64EDE6FFA008}"/>
              </a:ext>
            </a:extLst>
          </p:cNvPr>
          <p:cNvSpPr txBox="1">
            <a:spLocks/>
          </p:cNvSpPr>
          <p:nvPr/>
        </p:nvSpPr>
        <p:spPr>
          <a:xfrm>
            <a:off x="3655949" y="3366316"/>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solidFill>
                  <a:schemeClr val="bg1">
                    <a:lumMod val="95000"/>
                  </a:schemeClr>
                </a:solidFill>
              </a:rPr>
              <a:t>System Features and Functional Requirements</a:t>
            </a:r>
          </a:p>
        </p:txBody>
      </p:sp>
      <p:sp>
        <p:nvSpPr>
          <p:cNvPr id="21" name="Google Shape;1102;p38">
            <a:extLst>
              <a:ext uri="{FF2B5EF4-FFF2-40B4-BE49-F238E27FC236}">
                <a16:creationId xmlns:a16="http://schemas.microsoft.com/office/drawing/2014/main" id="{07E3397E-0144-DFDC-95F8-3D48177A0FD8}"/>
              </a:ext>
            </a:extLst>
          </p:cNvPr>
          <p:cNvSpPr txBox="1">
            <a:spLocks/>
          </p:cNvSpPr>
          <p:nvPr/>
        </p:nvSpPr>
        <p:spPr>
          <a:xfrm>
            <a:off x="4784275" y="1613054"/>
            <a:ext cx="2048845" cy="6103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solidFill>
                  <a:schemeClr val="bg1">
                    <a:lumMod val="95000"/>
                  </a:schemeClr>
                </a:solidFill>
              </a:rPr>
              <a:t>Nonfuctional and Other Requirements</a:t>
            </a:r>
          </a:p>
        </p:txBody>
      </p:sp>
      <p:sp>
        <p:nvSpPr>
          <p:cNvPr id="22" name="Google Shape;1102;p38">
            <a:extLst>
              <a:ext uri="{FF2B5EF4-FFF2-40B4-BE49-F238E27FC236}">
                <a16:creationId xmlns:a16="http://schemas.microsoft.com/office/drawing/2014/main" id="{E3E9EB2E-D6F3-2B38-FA64-F7074887825D}"/>
              </a:ext>
            </a:extLst>
          </p:cNvPr>
          <p:cNvSpPr txBox="1">
            <a:spLocks/>
          </p:cNvSpPr>
          <p:nvPr/>
        </p:nvSpPr>
        <p:spPr>
          <a:xfrm>
            <a:off x="6072605" y="3317142"/>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solidFill>
                  <a:schemeClr val="bg1">
                    <a:lumMod val="95000"/>
                  </a:schemeClr>
                </a:solidFill>
              </a:rPr>
              <a:t>Software Design and Modeling</a:t>
            </a:r>
          </a:p>
        </p:txBody>
      </p:sp>
      <p:sp>
        <p:nvSpPr>
          <p:cNvPr id="23" name="Google Shape;1102;p38">
            <a:extLst>
              <a:ext uri="{FF2B5EF4-FFF2-40B4-BE49-F238E27FC236}">
                <a16:creationId xmlns:a16="http://schemas.microsoft.com/office/drawing/2014/main" id="{D9304A03-62A1-FFAA-6328-882B32F31F54}"/>
              </a:ext>
            </a:extLst>
          </p:cNvPr>
          <p:cNvSpPr txBox="1">
            <a:spLocks/>
          </p:cNvSpPr>
          <p:nvPr/>
        </p:nvSpPr>
        <p:spPr>
          <a:xfrm>
            <a:off x="7262700" y="1961836"/>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solidFill>
                  <a:schemeClr val="bg1">
                    <a:lumMod val="95000"/>
                  </a:schemeClr>
                </a:solidFill>
              </a:rPr>
              <a:t>Software Testing</a:t>
            </a:r>
          </a:p>
        </p:txBody>
      </p:sp>
      <p:pic>
        <p:nvPicPr>
          <p:cNvPr id="24" name="Picture 23">
            <a:extLst>
              <a:ext uri="{FF2B5EF4-FFF2-40B4-BE49-F238E27FC236}">
                <a16:creationId xmlns:a16="http://schemas.microsoft.com/office/drawing/2014/main" id="{3D04EEA3-535C-4963-8DAD-72344BEA5CA4}"/>
              </a:ext>
            </a:extLst>
          </p:cNvPr>
          <p:cNvPicPr>
            <a:picLocks noChangeAspect="1"/>
          </p:cNvPicPr>
          <p:nvPr/>
        </p:nvPicPr>
        <p:blipFill rotWithShape="1">
          <a:blip r:embed="rId3"/>
          <a:srcRect r="76256"/>
          <a:stretch/>
        </p:blipFill>
        <p:spPr>
          <a:xfrm>
            <a:off x="254048" y="241101"/>
            <a:ext cx="591021" cy="5451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600;p30">
            <a:extLst>
              <a:ext uri="{FF2B5EF4-FFF2-40B4-BE49-F238E27FC236}">
                <a16:creationId xmlns:a16="http://schemas.microsoft.com/office/drawing/2014/main" id="{0B4E875D-9E92-C90B-6089-98EECDF5DC28}"/>
              </a:ext>
            </a:extLst>
          </p:cNvPr>
          <p:cNvSpPr txBox="1">
            <a:spLocks/>
          </p:cNvSpPr>
          <p:nvPr/>
        </p:nvSpPr>
        <p:spPr>
          <a:xfrm>
            <a:off x="800100" y="415196"/>
            <a:ext cx="2872739" cy="1566925"/>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Software Maintenance and Evolution</a:t>
            </a:r>
          </a:p>
          <a:p>
            <a:r>
              <a:rPr kumimoji="0" lang="en" sz="2400" b="0" i="0"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Maintenance</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6" name="Picture 5">
            <a:extLst>
              <a:ext uri="{FF2B5EF4-FFF2-40B4-BE49-F238E27FC236}">
                <a16:creationId xmlns:a16="http://schemas.microsoft.com/office/drawing/2014/main" id="{7874A943-7767-005F-608A-898C5815F01F}"/>
              </a:ext>
            </a:extLst>
          </p:cNvPr>
          <p:cNvPicPr>
            <a:picLocks noChangeAspect="1"/>
          </p:cNvPicPr>
          <p:nvPr/>
        </p:nvPicPr>
        <p:blipFill>
          <a:blip r:embed="rId2"/>
          <a:stretch>
            <a:fillRect/>
          </a:stretch>
        </p:blipFill>
        <p:spPr>
          <a:xfrm>
            <a:off x="205339" y="247580"/>
            <a:ext cx="477611" cy="438220"/>
          </a:xfrm>
          <a:prstGeom prst="rect">
            <a:avLst/>
          </a:prstGeom>
        </p:spPr>
      </p:pic>
      <p:sp>
        <p:nvSpPr>
          <p:cNvPr id="10" name="TextBox 9">
            <a:extLst>
              <a:ext uri="{FF2B5EF4-FFF2-40B4-BE49-F238E27FC236}">
                <a16:creationId xmlns:a16="http://schemas.microsoft.com/office/drawing/2014/main" id="{8FDD7EF9-D7BA-6690-0114-8B538EA6D901}"/>
              </a:ext>
            </a:extLst>
          </p:cNvPr>
          <p:cNvSpPr txBox="1"/>
          <p:nvPr/>
        </p:nvSpPr>
        <p:spPr>
          <a:xfrm>
            <a:off x="3985260" y="208746"/>
            <a:ext cx="3162300" cy="954107"/>
          </a:xfrm>
          <a:prstGeom prst="rect">
            <a:avLst/>
          </a:prstGeom>
          <a:noFill/>
        </p:spPr>
        <p:txBody>
          <a:bodyPr wrap="square">
            <a:spAutoFit/>
          </a:bodyPr>
          <a:lstStyle/>
          <a:p>
            <a:r>
              <a:rPr lang="en-US" dirty="0">
                <a:solidFill>
                  <a:schemeClr val="accent5">
                    <a:lumMod val="20000"/>
                    <a:lumOff val="80000"/>
                  </a:schemeClr>
                </a:solidFill>
                <a:latin typeface="Maven Pro" panose="020B0604020202020204" charset="0"/>
              </a:rPr>
              <a:t>After a software system has been delivered to the client, it can still be modified and updated. This process is known as software maintenance. </a:t>
            </a:r>
            <a:endParaRPr lang="en-150" dirty="0">
              <a:solidFill>
                <a:schemeClr val="accent5">
                  <a:lumMod val="20000"/>
                  <a:lumOff val="80000"/>
                </a:schemeClr>
              </a:solidFill>
              <a:latin typeface="Maven Pro" panose="020B0604020202020204" charset="0"/>
            </a:endParaRPr>
          </a:p>
        </p:txBody>
      </p:sp>
      <p:sp>
        <p:nvSpPr>
          <p:cNvPr id="12" name="TextBox 11">
            <a:extLst>
              <a:ext uri="{FF2B5EF4-FFF2-40B4-BE49-F238E27FC236}">
                <a16:creationId xmlns:a16="http://schemas.microsoft.com/office/drawing/2014/main" id="{83EF5DC4-C6BC-F899-4E56-337FBEFC3E3D}"/>
              </a:ext>
            </a:extLst>
          </p:cNvPr>
          <p:cNvSpPr txBox="1"/>
          <p:nvPr/>
        </p:nvSpPr>
        <p:spPr>
          <a:xfrm>
            <a:off x="4008120" y="1402199"/>
            <a:ext cx="3688080" cy="1169551"/>
          </a:xfrm>
          <a:prstGeom prst="rect">
            <a:avLst/>
          </a:prstGeom>
          <a:noFill/>
        </p:spPr>
        <p:txBody>
          <a:bodyPr wrap="square">
            <a:spAutoFit/>
          </a:bodyPr>
          <a:lstStyle/>
          <a:p>
            <a:r>
              <a:rPr lang="en-US" dirty="0">
                <a:solidFill>
                  <a:schemeClr val="accent2">
                    <a:lumMod val="75000"/>
                  </a:schemeClr>
                </a:solidFill>
                <a:latin typeface="Maven Pro" panose="020B0604020202020204" charset="0"/>
              </a:rPr>
              <a:t>Bug corrections, new feature additions, performance enhancements, and software updates </a:t>
            </a:r>
            <a:r>
              <a:rPr lang="en-US" dirty="0">
                <a:solidFill>
                  <a:schemeClr val="accent5">
                    <a:lumMod val="20000"/>
                    <a:lumOff val="80000"/>
                  </a:schemeClr>
                </a:solidFill>
                <a:latin typeface="Maven Pro" panose="020B0604020202020204" charset="0"/>
              </a:rPr>
              <a:t>that make it compatible with new hardware and software platforms can all fall under this category. </a:t>
            </a:r>
            <a:endParaRPr lang="en-150" dirty="0"/>
          </a:p>
        </p:txBody>
      </p:sp>
      <p:sp>
        <p:nvSpPr>
          <p:cNvPr id="16" name="TextBox 15">
            <a:extLst>
              <a:ext uri="{FF2B5EF4-FFF2-40B4-BE49-F238E27FC236}">
                <a16:creationId xmlns:a16="http://schemas.microsoft.com/office/drawing/2014/main" id="{55433150-6FEC-3E96-E8D6-A1BE46C3AB7A}"/>
              </a:ext>
            </a:extLst>
          </p:cNvPr>
          <p:cNvSpPr txBox="1"/>
          <p:nvPr/>
        </p:nvSpPr>
        <p:spPr>
          <a:xfrm>
            <a:off x="1584960" y="3636705"/>
            <a:ext cx="6111240" cy="954107"/>
          </a:xfrm>
          <a:prstGeom prst="rect">
            <a:avLst/>
          </a:prstGeom>
          <a:noFill/>
        </p:spPr>
        <p:txBody>
          <a:bodyPr wrap="square">
            <a:spAutoFit/>
          </a:bodyPr>
          <a:lstStyle/>
          <a:p>
            <a:r>
              <a:rPr lang="en-US" dirty="0">
                <a:solidFill>
                  <a:schemeClr val="accent5">
                    <a:lumMod val="20000"/>
                    <a:lumOff val="80000"/>
                  </a:schemeClr>
                </a:solidFill>
                <a:latin typeface="Maven Pro" panose="020B0604020202020204" charset="0"/>
              </a:rPr>
              <a:t>By making suggestions for </a:t>
            </a:r>
            <a:r>
              <a:rPr lang="en-US" dirty="0">
                <a:solidFill>
                  <a:schemeClr val="accent2">
                    <a:lumMod val="75000"/>
                  </a:schemeClr>
                </a:solidFill>
                <a:latin typeface="Maven Pro" panose="020B0604020202020204" charset="0"/>
              </a:rPr>
              <a:t>enhancements</a:t>
            </a:r>
            <a:r>
              <a:rPr lang="en-US" dirty="0">
                <a:solidFill>
                  <a:schemeClr val="accent5">
                    <a:lumMod val="20000"/>
                    <a:lumOff val="80000"/>
                  </a:schemeClr>
                </a:solidFill>
                <a:latin typeface="Maven Pro" panose="020B0604020202020204" charset="0"/>
              </a:rPr>
              <a:t> and </a:t>
            </a:r>
            <a:r>
              <a:rPr lang="en-US" dirty="0">
                <a:solidFill>
                  <a:schemeClr val="accent2">
                    <a:lumMod val="75000"/>
                  </a:schemeClr>
                </a:solidFill>
                <a:latin typeface="Maven Pro" panose="020B0604020202020204" charset="0"/>
              </a:rPr>
              <a:t>resolving current problems</a:t>
            </a:r>
            <a:r>
              <a:rPr lang="en-US" dirty="0">
                <a:solidFill>
                  <a:schemeClr val="accent5">
                    <a:lumMod val="20000"/>
                    <a:lumOff val="80000"/>
                  </a:schemeClr>
                </a:solidFill>
                <a:latin typeface="Maven Pro" panose="020B0604020202020204" charset="0"/>
              </a:rPr>
              <a:t>, it keeps the product current failure-free and continuously monitors the performance   operations. The system's features and ease of use are enhanced by an upgrade.</a:t>
            </a:r>
            <a:endParaRPr lang="en-150" dirty="0">
              <a:solidFill>
                <a:schemeClr val="accent5">
                  <a:lumMod val="20000"/>
                  <a:lumOff val="80000"/>
                </a:schemeClr>
              </a:solidFill>
              <a:latin typeface="Maven Pro" panose="020B0604020202020204" charset="0"/>
            </a:endParaRPr>
          </a:p>
        </p:txBody>
      </p:sp>
      <p:pic>
        <p:nvPicPr>
          <p:cNvPr id="23" name="Picture 22">
            <a:extLst>
              <a:ext uri="{FF2B5EF4-FFF2-40B4-BE49-F238E27FC236}">
                <a16:creationId xmlns:a16="http://schemas.microsoft.com/office/drawing/2014/main" id="{634103D0-9363-E142-E774-F5BCF39EC96C}"/>
              </a:ext>
            </a:extLst>
          </p:cNvPr>
          <p:cNvPicPr>
            <a:picLocks noChangeAspect="1"/>
          </p:cNvPicPr>
          <p:nvPr/>
        </p:nvPicPr>
        <p:blipFill rotWithShape="1">
          <a:blip r:embed="rId3"/>
          <a:srcRect t="3473"/>
          <a:stretch/>
        </p:blipFill>
        <p:spPr>
          <a:xfrm>
            <a:off x="1120141" y="2102195"/>
            <a:ext cx="2414594" cy="1414435"/>
          </a:xfrm>
          <a:prstGeom prst="rect">
            <a:avLst/>
          </a:prstGeom>
        </p:spPr>
      </p:pic>
    </p:spTree>
    <p:extLst>
      <p:ext uri="{BB962C8B-B14F-4D97-AF65-F5344CB8AC3E}">
        <p14:creationId xmlns:p14="http://schemas.microsoft.com/office/powerpoint/2010/main" val="2567070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00;p30">
            <a:extLst>
              <a:ext uri="{FF2B5EF4-FFF2-40B4-BE49-F238E27FC236}">
                <a16:creationId xmlns:a16="http://schemas.microsoft.com/office/drawing/2014/main" id="{69B02942-6CE4-A81E-177B-4B6563DBDC4A}"/>
              </a:ext>
            </a:extLst>
          </p:cNvPr>
          <p:cNvSpPr txBox="1">
            <a:spLocks/>
          </p:cNvSpPr>
          <p:nvPr/>
        </p:nvSpPr>
        <p:spPr>
          <a:xfrm>
            <a:off x="601118" y="239015"/>
            <a:ext cx="6585019" cy="92810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Software Maintenance and Evolution</a:t>
            </a:r>
          </a:p>
          <a:p>
            <a:r>
              <a:rPr kumimoji="0" lang="en" sz="2400" b="0" i="0"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Factors to Consider for Evolution</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4" name="Picture 3">
            <a:extLst>
              <a:ext uri="{FF2B5EF4-FFF2-40B4-BE49-F238E27FC236}">
                <a16:creationId xmlns:a16="http://schemas.microsoft.com/office/drawing/2014/main" id="{1DCF672C-CFE8-8446-FF0A-6F991C262572}"/>
              </a:ext>
            </a:extLst>
          </p:cNvPr>
          <p:cNvPicPr>
            <a:picLocks noChangeAspect="1"/>
          </p:cNvPicPr>
          <p:nvPr/>
        </p:nvPicPr>
        <p:blipFill>
          <a:blip r:embed="rId2"/>
          <a:stretch>
            <a:fillRect/>
          </a:stretch>
        </p:blipFill>
        <p:spPr>
          <a:xfrm>
            <a:off x="159620" y="297981"/>
            <a:ext cx="441498" cy="405086"/>
          </a:xfrm>
          <a:prstGeom prst="rect">
            <a:avLst/>
          </a:prstGeom>
        </p:spPr>
      </p:pic>
      <p:sp>
        <p:nvSpPr>
          <p:cNvPr id="8" name="TextBox 7">
            <a:extLst>
              <a:ext uri="{FF2B5EF4-FFF2-40B4-BE49-F238E27FC236}">
                <a16:creationId xmlns:a16="http://schemas.microsoft.com/office/drawing/2014/main" id="{5B983FDC-5741-205E-B23E-8C41E671C308}"/>
              </a:ext>
            </a:extLst>
          </p:cNvPr>
          <p:cNvSpPr txBox="1"/>
          <p:nvPr/>
        </p:nvSpPr>
        <p:spPr>
          <a:xfrm>
            <a:off x="2551493" y="1361409"/>
            <a:ext cx="4259580" cy="954107"/>
          </a:xfrm>
          <a:prstGeom prst="rect">
            <a:avLst/>
          </a:prstGeom>
          <a:noFill/>
        </p:spPr>
        <p:txBody>
          <a:bodyPr wrap="square">
            <a:spAutoFit/>
          </a:bodyPr>
          <a:lstStyle/>
          <a:p>
            <a:pPr marL="342900" indent="-342900">
              <a:buClr>
                <a:schemeClr val="accent2">
                  <a:lumMod val="75000"/>
                </a:schemeClr>
              </a:buClr>
              <a:buFont typeface="+mj-lt"/>
              <a:buAutoNum type="arabicPeriod"/>
            </a:pPr>
            <a:r>
              <a:rPr lang="en-US" dirty="0">
                <a:solidFill>
                  <a:schemeClr val="tx1">
                    <a:lumMod val="20000"/>
                    <a:lumOff val="80000"/>
                  </a:schemeClr>
                </a:solidFill>
                <a:latin typeface="Maven Pro" panose="020B0604020202020204" charset="0"/>
              </a:rPr>
              <a:t>New Requirements</a:t>
            </a:r>
          </a:p>
          <a:p>
            <a:pPr marL="342900" indent="-342900">
              <a:buClr>
                <a:schemeClr val="accent2">
                  <a:lumMod val="75000"/>
                </a:schemeClr>
              </a:buClr>
              <a:buFont typeface="+mj-lt"/>
              <a:buAutoNum type="arabicPeriod"/>
            </a:pPr>
            <a:r>
              <a:rPr lang="en-US" dirty="0">
                <a:solidFill>
                  <a:schemeClr val="tx1">
                    <a:lumMod val="20000"/>
                    <a:lumOff val="80000"/>
                  </a:schemeClr>
                </a:solidFill>
                <a:latin typeface="Maven Pro" panose="020B0604020202020204" charset="0"/>
              </a:rPr>
              <a:t>Business environment change</a:t>
            </a:r>
          </a:p>
          <a:p>
            <a:pPr marL="342900" indent="-342900">
              <a:buClr>
                <a:schemeClr val="accent2">
                  <a:lumMod val="75000"/>
                </a:schemeClr>
              </a:buClr>
              <a:buFont typeface="+mj-lt"/>
              <a:buAutoNum type="arabicPeriod"/>
            </a:pPr>
            <a:r>
              <a:rPr lang="en-US" dirty="0">
                <a:solidFill>
                  <a:schemeClr val="tx1">
                    <a:lumMod val="20000"/>
                    <a:lumOff val="80000"/>
                  </a:schemeClr>
                </a:solidFill>
                <a:latin typeface="Maven Pro" panose="020B0604020202020204" charset="0"/>
              </a:rPr>
              <a:t>Errors</a:t>
            </a:r>
          </a:p>
          <a:p>
            <a:pPr marL="342900" indent="-342900">
              <a:buClr>
                <a:schemeClr val="accent2">
                  <a:lumMod val="75000"/>
                </a:schemeClr>
              </a:buClr>
              <a:buFont typeface="+mj-lt"/>
              <a:buAutoNum type="arabicPeriod"/>
            </a:pPr>
            <a:r>
              <a:rPr lang="en-US" dirty="0">
                <a:solidFill>
                  <a:schemeClr val="tx1">
                    <a:lumMod val="20000"/>
                    <a:lumOff val="80000"/>
                  </a:schemeClr>
                </a:solidFill>
                <a:latin typeface="Maven Pro" panose="020B0604020202020204" charset="0"/>
              </a:rPr>
              <a:t>Performance, reliability need improvement</a:t>
            </a:r>
          </a:p>
        </p:txBody>
      </p:sp>
      <p:sp>
        <p:nvSpPr>
          <p:cNvPr id="12" name="TextBox 11">
            <a:extLst>
              <a:ext uri="{FF2B5EF4-FFF2-40B4-BE49-F238E27FC236}">
                <a16:creationId xmlns:a16="http://schemas.microsoft.com/office/drawing/2014/main" id="{60441B60-21F9-C5A7-974B-4137BBE1CEB4}"/>
              </a:ext>
            </a:extLst>
          </p:cNvPr>
          <p:cNvSpPr txBox="1"/>
          <p:nvPr/>
        </p:nvSpPr>
        <p:spPr>
          <a:xfrm>
            <a:off x="2551493" y="3034820"/>
            <a:ext cx="4978459" cy="1600438"/>
          </a:xfrm>
          <a:prstGeom prst="rect">
            <a:avLst/>
          </a:prstGeom>
          <a:noFill/>
        </p:spPr>
        <p:txBody>
          <a:bodyPr wrap="square">
            <a:spAutoFit/>
          </a:bodyPr>
          <a:lstStyle/>
          <a:p>
            <a:endParaRPr lang="en-US" dirty="0">
              <a:solidFill>
                <a:schemeClr val="bg2">
                  <a:lumMod val="10000"/>
                  <a:lumOff val="90000"/>
                </a:schemeClr>
              </a:solidFill>
              <a:latin typeface="Maven Pro" panose="020B0604020202020204" charset="0"/>
            </a:endParaRPr>
          </a:p>
          <a:p>
            <a:pPr marL="285750" indent="-285750">
              <a:buClr>
                <a:schemeClr val="accent2">
                  <a:lumMod val="75000"/>
                </a:schemeClr>
              </a:buClr>
              <a:buFont typeface="Wingdings" panose="05000000000000000000" pitchFamily="2" charset="2"/>
              <a:buChar char="ü"/>
            </a:pPr>
            <a:r>
              <a:rPr lang="en-US" dirty="0">
                <a:solidFill>
                  <a:schemeClr val="bg2">
                    <a:lumMod val="10000"/>
                    <a:lumOff val="90000"/>
                  </a:schemeClr>
                </a:solidFill>
                <a:latin typeface="Maven Pro" panose="020B0604020202020204" charset="0"/>
              </a:rPr>
              <a:t>Adding a </a:t>
            </a:r>
            <a:r>
              <a:rPr lang="en-US" dirty="0">
                <a:solidFill>
                  <a:schemeClr val="accent2">
                    <a:lumMod val="75000"/>
                  </a:schemeClr>
                </a:solidFill>
                <a:latin typeface="Maven Pro" panose="020B0604020202020204" charset="0"/>
              </a:rPr>
              <a:t>feedback</a:t>
            </a:r>
            <a:r>
              <a:rPr lang="en-US" dirty="0">
                <a:solidFill>
                  <a:schemeClr val="bg2">
                    <a:lumMod val="10000"/>
                    <a:lumOff val="90000"/>
                  </a:schemeClr>
                </a:solidFill>
                <a:latin typeface="Maven Pro" panose="020B0604020202020204" charset="0"/>
              </a:rPr>
              <a:t> or rating session.</a:t>
            </a:r>
          </a:p>
          <a:p>
            <a:pPr marL="285750" indent="-285750">
              <a:buClr>
                <a:schemeClr val="accent2">
                  <a:lumMod val="75000"/>
                </a:schemeClr>
              </a:buClr>
              <a:buFont typeface="Wingdings" panose="05000000000000000000" pitchFamily="2" charset="2"/>
              <a:buChar char="ü"/>
            </a:pPr>
            <a:r>
              <a:rPr lang="en-US" dirty="0">
                <a:solidFill>
                  <a:schemeClr val="bg2">
                    <a:lumMod val="10000"/>
                    <a:lumOff val="90000"/>
                  </a:schemeClr>
                </a:solidFill>
                <a:latin typeface="Maven Pro" panose="020B0604020202020204" charset="0"/>
              </a:rPr>
              <a:t>Credit card </a:t>
            </a:r>
            <a:r>
              <a:rPr lang="en-US" dirty="0">
                <a:solidFill>
                  <a:schemeClr val="accent2">
                    <a:lumMod val="75000"/>
                  </a:schemeClr>
                </a:solidFill>
                <a:latin typeface="Maven Pro" panose="020B0604020202020204" charset="0"/>
              </a:rPr>
              <a:t>payment</a:t>
            </a:r>
            <a:r>
              <a:rPr lang="en-US" dirty="0">
                <a:solidFill>
                  <a:schemeClr val="bg2">
                    <a:lumMod val="10000"/>
                    <a:lumOff val="90000"/>
                  </a:schemeClr>
                </a:solidFill>
                <a:latin typeface="Maven Pro" panose="020B0604020202020204" charset="0"/>
              </a:rPr>
              <a:t> through website.</a:t>
            </a:r>
          </a:p>
          <a:p>
            <a:pPr marL="285750" indent="-285750">
              <a:buClr>
                <a:schemeClr val="accent2">
                  <a:lumMod val="75000"/>
                </a:schemeClr>
              </a:buClr>
              <a:buFont typeface="Wingdings" panose="05000000000000000000" pitchFamily="2" charset="2"/>
              <a:buChar char="ü"/>
            </a:pPr>
            <a:r>
              <a:rPr lang="en-US" dirty="0">
                <a:solidFill>
                  <a:schemeClr val="bg2">
                    <a:lumMod val="10000"/>
                    <a:lumOff val="90000"/>
                  </a:schemeClr>
                </a:solidFill>
                <a:latin typeface="Maven Pro" panose="020B0604020202020204" charset="0"/>
              </a:rPr>
              <a:t>Instant </a:t>
            </a:r>
            <a:r>
              <a:rPr lang="en-US" dirty="0">
                <a:solidFill>
                  <a:schemeClr val="accent2">
                    <a:lumMod val="75000"/>
                  </a:schemeClr>
                </a:solidFill>
                <a:latin typeface="Maven Pro" panose="020B0604020202020204" charset="0"/>
              </a:rPr>
              <a:t>messaging</a:t>
            </a:r>
            <a:r>
              <a:rPr lang="en-US" dirty="0">
                <a:solidFill>
                  <a:schemeClr val="bg2">
                    <a:lumMod val="10000"/>
                    <a:lumOff val="90000"/>
                  </a:schemeClr>
                </a:solidFill>
                <a:latin typeface="Maven Pro" panose="020B0604020202020204" charset="0"/>
              </a:rPr>
              <a:t> between patient and dentist.</a:t>
            </a:r>
          </a:p>
          <a:p>
            <a:pPr marL="285750" indent="-285750">
              <a:buClr>
                <a:schemeClr val="accent2">
                  <a:lumMod val="75000"/>
                </a:schemeClr>
              </a:buClr>
              <a:buFont typeface="Wingdings" panose="05000000000000000000" pitchFamily="2" charset="2"/>
              <a:buChar char="ü"/>
            </a:pPr>
            <a:r>
              <a:rPr lang="en-US" dirty="0">
                <a:solidFill>
                  <a:schemeClr val="bg2">
                    <a:lumMod val="10000"/>
                    <a:lumOff val="90000"/>
                  </a:schemeClr>
                </a:solidFill>
                <a:latin typeface="Maven Pro" panose="020B0604020202020204" charset="0"/>
              </a:rPr>
              <a:t>Private patient </a:t>
            </a:r>
            <a:r>
              <a:rPr lang="en-US" dirty="0">
                <a:solidFill>
                  <a:schemeClr val="accent2">
                    <a:lumMod val="75000"/>
                  </a:schemeClr>
                </a:solidFill>
                <a:effectLst>
                  <a:outerShdw blurRad="38100" dist="38100" dir="2700000" algn="tl">
                    <a:srgbClr val="000000">
                      <a:alpha val="43137"/>
                    </a:srgbClr>
                  </a:outerShdw>
                </a:effectLst>
                <a:latin typeface="Maven Pro" panose="020B0604020202020204" charset="0"/>
              </a:rPr>
              <a:t>historical data </a:t>
            </a:r>
            <a:r>
              <a:rPr lang="en-US" dirty="0">
                <a:solidFill>
                  <a:schemeClr val="bg2">
                    <a:lumMod val="10000"/>
                    <a:lumOff val="90000"/>
                  </a:schemeClr>
                </a:solidFill>
                <a:latin typeface="Maven Pro" panose="020B0604020202020204" charset="0"/>
              </a:rPr>
              <a:t>session accessed only by the patient and relevant dentist.</a:t>
            </a:r>
          </a:p>
          <a:p>
            <a:pPr marL="285750" indent="-285750">
              <a:buClr>
                <a:schemeClr val="accent2">
                  <a:lumMod val="75000"/>
                </a:schemeClr>
              </a:buClr>
              <a:buFont typeface="Wingdings" panose="05000000000000000000" pitchFamily="2" charset="2"/>
              <a:buChar char="ü"/>
            </a:pPr>
            <a:r>
              <a:rPr lang="en-US" dirty="0">
                <a:solidFill>
                  <a:schemeClr val="bg2">
                    <a:lumMod val="10000"/>
                    <a:lumOff val="90000"/>
                  </a:schemeClr>
                </a:solidFill>
                <a:latin typeface="Maven Pro" panose="020B0604020202020204" charset="0"/>
              </a:rPr>
              <a:t>Patient </a:t>
            </a:r>
            <a:r>
              <a:rPr lang="en-US" dirty="0">
                <a:solidFill>
                  <a:schemeClr val="accent2">
                    <a:lumMod val="75000"/>
                  </a:schemeClr>
                </a:solidFill>
                <a:latin typeface="Maven Pro" panose="020B0604020202020204" charset="0"/>
              </a:rPr>
              <a:t>reminders</a:t>
            </a:r>
            <a:r>
              <a:rPr lang="en-US" dirty="0">
                <a:solidFill>
                  <a:schemeClr val="bg2">
                    <a:lumMod val="10000"/>
                    <a:lumOff val="90000"/>
                  </a:schemeClr>
                </a:solidFill>
                <a:latin typeface="Maven Pro" panose="020B0604020202020204" charset="0"/>
              </a:rPr>
              <a:t> for upcoming appointments.</a:t>
            </a:r>
          </a:p>
        </p:txBody>
      </p:sp>
      <p:pic>
        <p:nvPicPr>
          <p:cNvPr id="2050" name="Picture 2" descr="Computer Acting Up? How to Uninstall a Windows Update | PCMag">
            <a:extLst>
              <a:ext uri="{FF2B5EF4-FFF2-40B4-BE49-F238E27FC236}">
                <a16:creationId xmlns:a16="http://schemas.microsoft.com/office/drawing/2014/main" id="{E84FF30D-B0E3-8DBE-848F-6EE3491FB5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519" y="1361409"/>
            <a:ext cx="1644410" cy="924981"/>
          </a:xfrm>
          <a:prstGeom prst="round2DiagRect">
            <a:avLst>
              <a:gd name="adj1" fmla="val 16667"/>
              <a:gd name="adj2" fmla="val 0"/>
            </a:avLst>
          </a:prstGeom>
          <a:ln w="88900" cap="sq">
            <a:solidFill>
              <a:srgbClr val="002845"/>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2052" name="Picture 4" descr="Question mark - Free shapes and symbols icons">
            <a:extLst>
              <a:ext uri="{FF2B5EF4-FFF2-40B4-BE49-F238E27FC236}">
                <a16:creationId xmlns:a16="http://schemas.microsoft.com/office/drawing/2014/main" id="{8FFA7796-3FB5-B274-68A4-D0810A9043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9040" y="3380309"/>
            <a:ext cx="1034902" cy="103490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4E29303-2A70-2D9A-E4C8-94B52E686E96}"/>
              </a:ext>
            </a:extLst>
          </p:cNvPr>
          <p:cNvSpPr txBox="1"/>
          <p:nvPr/>
        </p:nvSpPr>
        <p:spPr>
          <a:xfrm>
            <a:off x="601118" y="2743348"/>
            <a:ext cx="5178056" cy="461665"/>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cs typeface="Arial"/>
                <a:sym typeface="Arial"/>
              </a:rPr>
              <a:t>Potential Changes to Our </a:t>
            </a:r>
            <a:r>
              <a:rPr lang="en-US" sz="2400" dirty="0">
                <a:solidFill>
                  <a:srgbClr val="5EFFFD">
                    <a:lumMod val="20000"/>
                    <a:lumOff val="80000"/>
                  </a:srgbClr>
                </a:solidFill>
                <a:effectLst>
                  <a:outerShdw blurRad="38100" dist="38100" dir="2700000" algn="tl">
                    <a:srgbClr val="000000">
                      <a:alpha val="43137"/>
                    </a:srgbClr>
                  </a:outerShdw>
                </a:effectLst>
                <a:latin typeface="Share Tech" panose="020B0604020202020204" charset="0"/>
              </a:rPr>
              <a:t>Application</a:t>
            </a:r>
            <a:endParaRPr kumimoji="0" lang="en-US" sz="2400" b="0" i="0" u="none"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Arial"/>
            </a:endParaRPr>
          </a:p>
        </p:txBody>
      </p:sp>
    </p:spTree>
    <p:extLst>
      <p:ext uri="{BB962C8B-B14F-4D97-AF65-F5344CB8AC3E}">
        <p14:creationId xmlns:p14="http://schemas.microsoft.com/office/powerpoint/2010/main" val="384934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600;p30">
            <a:extLst>
              <a:ext uri="{FF2B5EF4-FFF2-40B4-BE49-F238E27FC236}">
                <a16:creationId xmlns:a16="http://schemas.microsoft.com/office/drawing/2014/main" id="{E8A4260D-1681-5314-5DB0-1F1FE121FF26}"/>
              </a:ext>
            </a:extLst>
          </p:cNvPr>
          <p:cNvSpPr txBox="1">
            <a:spLocks/>
          </p:cNvSpPr>
          <p:nvPr/>
        </p:nvSpPr>
        <p:spPr>
          <a:xfrm>
            <a:off x="754380" y="169049"/>
            <a:ext cx="2872739" cy="59528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Software Testing</a:t>
            </a:r>
          </a:p>
        </p:txBody>
      </p:sp>
      <p:pic>
        <p:nvPicPr>
          <p:cNvPr id="5" name="Picture 4">
            <a:extLst>
              <a:ext uri="{FF2B5EF4-FFF2-40B4-BE49-F238E27FC236}">
                <a16:creationId xmlns:a16="http://schemas.microsoft.com/office/drawing/2014/main" id="{F9F303E9-7AA0-61F1-69EB-68BA7F72497D}"/>
              </a:ext>
            </a:extLst>
          </p:cNvPr>
          <p:cNvPicPr>
            <a:picLocks noChangeAspect="1"/>
          </p:cNvPicPr>
          <p:nvPr/>
        </p:nvPicPr>
        <p:blipFill>
          <a:blip r:embed="rId2"/>
          <a:stretch>
            <a:fillRect/>
          </a:stretch>
        </p:blipFill>
        <p:spPr>
          <a:xfrm>
            <a:off x="205339" y="247580"/>
            <a:ext cx="477611" cy="438220"/>
          </a:xfrm>
          <a:prstGeom prst="rect">
            <a:avLst/>
          </a:prstGeom>
        </p:spPr>
      </p:pic>
      <p:sp>
        <p:nvSpPr>
          <p:cNvPr id="9" name="TextBox 8">
            <a:extLst>
              <a:ext uri="{FF2B5EF4-FFF2-40B4-BE49-F238E27FC236}">
                <a16:creationId xmlns:a16="http://schemas.microsoft.com/office/drawing/2014/main" id="{4348A936-CDEE-04B9-E20F-DCAC1D126978}"/>
              </a:ext>
            </a:extLst>
          </p:cNvPr>
          <p:cNvSpPr txBox="1"/>
          <p:nvPr/>
        </p:nvSpPr>
        <p:spPr>
          <a:xfrm>
            <a:off x="1367790" y="1073944"/>
            <a:ext cx="6408420" cy="2031325"/>
          </a:xfrm>
          <a:prstGeom prst="rect">
            <a:avLst/>
          </a:prstGeom>
          <a:noFill/>
        </p:spPr>
        <p:txBody>
          <a:bodyPr wrap="square">
            <a:spAutoFit/>
          </a:bodyPr>
          <a:lstStyle/>
          <a:p>
            <a:r>
              <a:rPr lang="en-US" dirty="0">
                <a:solidFill>
                  <a:schemeClr val="tx1">
                    <a:lumMod val="20000"/>
                    <a:lumOff val="80000"/>
                  </a:schemeClr>
                </a:solidFill>
                <a:latin typeface="Maven Pro" panose="020B0604020202020204" charset="0"/>
              </a:rPr>
              <a:t>Software testing is essential for making sure the dental clinic management system software is of high quality, trustworthy, and functional. Various testing procedures and techniques are used throughout the development process to find and fix potential flaws, faults, and vulnerabilities.</a:t>
            </a:r>
          </a:p>
          <a:p>
            <a:endParaRPr lang="en-US" dirty="0">
              <a:solidFill>
                <a:schemeClr val="tx1">
                  <a:lumMod val="20000"/>
                  <a:lumOff val="80000"/>
                </a:schemeClr>
              </a:solidFill>
              <a:latin typeface="Maven Pro" panose="020B0604020202020204" charset="0"/>
            </a:endParaRPr>
          </a:p>
          <a:p>
            <a:r>
              <a:rPr lang="en-US" dirty="0">
                <a:solidFill>
                  <a:schemeClr val="tx1">
                    <a:lumMod val="20000"/>
                    <a:lumOff val="80000"/>
                  </a:schemeClr>
                </a:solidFill>
                <a:latin typeface="Maven Pro" panose="020B0604020202020204" charset="0"/>
              </a:rPr>
              <a:t>Testing in our case has been done incrementally, each time a new piece of code was implemented. Team members ensured that whenever a new functionality was added to the system many test cases with sample data and scenarios were done to make sure everything was working properly.</a:t>
            </a:r>
            <a:endParaRPr lang="en-150" dirty="0">
              <a:solidFill>
                <a:schemeClr val="tx1">
                  <a:lumMod val="20000"/>
                  <a:lumOff val="80000"/>
                </a:schemeClr>
              </a:solidFill>
              <a:latin typeface="Maven Pro" panose="020B0604020202020204" charset="0"/>
            </a:endParaRPr>
          </a:p>
        </p:txBody>
      </p:sp>
      <p:sp>
        <p:nvSpPr>
          <p:cNvPr id="10" name="Google Shape;1817;p52">
            <a:extLst>
              <a:ext uri="{FF2B5EF4-FFF2-40B4-BE49-F238E27FC236}">
                <a16:creationId xmlns:a16="http://schemas.microsoft.com/office/drawing/2014/main" id="{0B92AF34-E648-F696-F77F-B4EC6B099AC8}"/>
              </a:ext>
            </a:extLst>
          </p:cNvPr>
          <p:cNvSpPr/>
          <p:nvPr/>
        </p:nvSpPr>
        <p:spPr>
          <a:xfrm>
            <a:off x="1106274" y="117325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817;p52">
            <a:extLst>
              <a:ext uri="{FF2B5EF4-FFF2-40B4-BE49-F238E27FC236}">
                <a16:creationId xmlns:a16="http://schemas.microsoft.com/office/drawing/2014/main" id="{04C0A822-2174-A4C3-88E1-325D4BCAFE3E}"/>
              </a:ext>
            </a:extLst>
          </p:cNvPr>
          <p:cNvSpPr/>
          <p:nvPr/>
        </p:nvSpPr>
        <p:spPr>
          <a:xfrm>
            <a:off x="1106274" y="221719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0185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50CE8-B9BF-B89C-2988-014286859C8F}"/>
              </a:ext>
            </a:extLst>
          </p:cNvPr>
          <p:cNvSpPr>
            <a:spLocks noGrp="1"/>
          </p:cNvSpPr>
          <p:nvPr>
            <p:ph type="ctrTitle"/>
          </p:nvPr>
        </p:nvSpPr>
        <p:spPr>
          <a:xfrm>
            <a:off x="666947" y="650510"/>
            <a:ext cx="2622000" cy="837300"/>
          </a:xfrm>
        </p:spPr>
        <p:txBody>
          <a:bodyPr/>
          <a:lstStyle/>
          <a:p>
            <a:r>
              <a:rPr lang="en-US" sz="3200" dirty="0">
                <a:solidFill>
                  <a:schemeClr val="accent5">
                    <a:lumMod val="50000"/>
                  </a:schemeClr>
                </a:solidFill>
              </a:rPr>
              <a:t>Division of Work</a:t>
            </a:r>
            <a:endParaRPr lang="en-150" sz="3200" dirty="0">
              <a:solidFill>
                <a:schemeClr val="accent5">
                  <a:lumMod val="50000"/>
                </a:schemeClr>
              </a:solidFill>
            </a:endParaRPr>
          </a:p>
        </p:txBody>
      </p:sp>
      <p:sp>
        <p:nvSpPr>
          <p:cNvPr id="3" name="Subtitle 2">
            <a:extLst>
              <a:ext uri="{FF2B5EF4-FFF2-40B4-BE49-F238E27FC236}">
                <a16:creationId xmlns:a16="http://schemas.microsoft.com/office/drawing/2014/main" id="{AC2A6995-1BC6-FBD6-05B8-AC947A700F18}"/>
              </a:ext>
            </a:extLst>
          </p:cNvPr>
          <p:cNvSpPr>
            <a:spLocks noGrp="1"/>
          </p:cNvSpPr>
          <p:nvPr>
            <p:ph type="subTitle" idx="1"/>
          </p:nvPr>
        </p:nvSpPr>
        <p:spPr>
          <a:xfrm>
            <a:off x="916449" y="1579250"/>
            <a:ext cx="6567553" cy="3289930"/>
          </a:xfrm>
        </p:spPr>
        <p:txBody>
          <a:bodyPr/>
          <a:lstStyle/>
          <a:p>
            <a:pPr algn="l"/>
            <a:r>
              <a:rPr lang="en-US" sz="1400" dirty="0">
                <a:solidFill>
                  <a:schemeClr val="accent6">
                    <a:lumMod val="40000"/>
                    <a:lumOff val="60000"/>
                  </a:schemeClr>
                </a:solidFill>
              </a:rPr>
              <a:t>Ania </a:t>
            </a:r>
            <a:r>
              <a:rPr lang="en-US" sz="1400" dirty="0" err="1">
                <a:solidFill>
                  <a:schemeClr val="accent6">
                    <a:lumMod val="40000"/>
                    <a:lumOff val="60000"/>
                  </a:schemeClr>
                </a:solidFill>
              </a:rPr>
              <a:t>Keci</a:t>
            </a:r>
            <a:r>
              <a:rPr lang="en-US" sz="1400" dirty="0">
                <a:solidFill>
                  <a:schemeClr val="accent6">
                    <a:lumMod val="40000"/>
                    <a:lumOff val="60000"/>
                  </a:schemeClr>
                </a:solidFill>
              </a:rPr>
              <a:t> </a:t>
            </a:r>
            <a:r>
              <a:rPr lang="en-US" sz="1400" dirty="0"/>
              <a:t>completed the code for the dental clinic management system and contributed with the initial idea of the system and technical side.</a:t>
            </a:r>
          </a:p>
          <a:p>
            <a:pPr algn="l"/>
            <a:endParaRPr lang="en-US" sz="1400" dirty="0"/>
          </a:p>
          <a:p>
            <a:pPr algn="l"/>
            <a:r>
              <a:rPr lang="en-US" sz="1400" dirty="0" err="1">
                <a:solidFill>
                  <a:schemeClr val="accent6">
                    <a:lumMod val="40000"/>
                    <a:lumOff val="60000"/>
                  </a:schemeClr>
                </a:solidFill>
              </a:rPr>
              <a:t>Belita</a:t>
            </a:r>
            <a:r>
              <a:rPr lang="en-US" sz="1400" dirty="0">
                <a:solidFill>
                  <a:schemeClr val="accent6">
                    <a:lumMod val="40000"/>
                    <a:lumOff val="60000"/>
                  </a:schemeClr>
                </a:solidFill>
              </a:rPr>
              <a:t> </a:t>
            </a:r>
            <a:r>
              <a:rPr lang="en-US" sz="1400" dirty="0" err="1">
                <a:solidFill>
                  <a:schemeClr val="accent6">
                    <a:lumMod val="40000"/>
                    <a:lumOff val="60000"/>
                  </a:schemeClr>
                </a:solidFill>
              </a:rPr>
              <a:t>Hysaj</a:t>
            </a:r>
            <a:r>
              <a:rPr lang="en-US" sz="1400" dirty="0">
                <a:solidFill>
                  <a:schemeClr val="accent6">
                    <a:lumMod val="40000"/>
                    <a:lumOff val="60000"/>
                  </a:schemeClr>
                </a:solidFill>
              </a:rPr>
              <a:t> </a:t>
            </a:r>
            <a:r>
              <a:rPr lang="en-US" sz="1400" dirty="0"/>
              <a:t>organized the functional and nonfunctional requirements as well as the purpose, document convention of the introduction.</a:t>
            </a:r>
          </a:p>
          <a:p>
            <a:pPr algn="l"/>
            <a:endParaRPr lang="en-US" sz="1400" dirty="0"/>
          </a:p>
          <a:p>
            <a:pPr algn="l"/>
            <a:r>
              <a:rPr lang="en-US" sz="1400" dirty="0">
                <a:solidFill>
                  <a:schemeClr val="accent6">
                    <a:lumMod val="40000"/>
                    <a:lumOff val="60000"/>
                  </a:schemeClr>
                </a:solidFill>
              </a:rPr>
              <a:t>Idi </a:t>
            </a:r>
            <a:r>
              <a:rPr lang="en-US" sz="1400" dirty="0" err="1">
                <a:solidFill>
                  <a:schemeClr val="accent6">
                    <a:lumMod val="40000"/>
                    <a:lumOff val="60000"/>
                  </a:schemeClr>
                </a:solidFill>
              </a:rPr>
              <a:t>Xhengo</a:t>
            </a:r>
            <a:r>
              <a:rPr lang="en-US" sz="1400" dirty="0">
                <a:solidFill>
                  <a:schemeClr val="accent6">
                    <a:lumMod val="40000"/>
                    <a:lumOff val="60000"/>
                  </a:schemeClr>
                </a:solidFill>
              </a:rPr>
              <a:t> </a:t>
            </a:r>
            <a:r>
              <a:rPr lang="en-US" sz="1400" dirty="0"/>
              <a:t>prepared and structured the Software Maintenance &amp; Evolution as well as the external interface requirements.</a:t>
            </a:r>
          </a:p>
          <a:p>
            <a:pPr algn="l"/>
            <a:endParaRPr lang="en-US" sz="1400" dirty="0"/>
          </a:p>
          <a:p>
            <a:pPr algn="l"/>
            <a:r>
              <a:rPr lang="en-US" sz="1400" dirty="0" err="1">
                <a:solidFill>
                  <a:schemeClr val="accent6">
                    <a:lumMod val="40000"/>
                    <a:lumOff val="60000"/>
                  </a:schemeClr>
                </a:solidFill>
              </a:rPr>
              <a:t>Klea</a:t>
            </a:r>
            <a:r>
              <a:rPr lang="en-US" sz="1400" dirty="0">
                <a:solidFill>
                  <a:schemeClr val="accent6">
                    <a:lumMod val="40000"/>
                    <a:lumOff val="60000"/>
                  </a:schemeClr>
                </a:solidFill>
              </a:rPr>
              <a:t> Lala </a:t>
            </a:r>
            <a:r>
              <a:rPr lang="en-US" sz="1400" dirty="0"/>
              <a:t>prepared the System Design and Modeling while also assisting with the overall description.</a:t>
            </a:r>
          </a:p>
          <a:p>
            <a:pPr algn="l"/>
            <a:endParaRPr lang="en-US" sz="1400" dirty="0"/>
          </a:p>
          <a:p>
            <a:pPr algn="l"/>
            <a:r>
              <a:rPr lang="en-US" sz="1400" dirty="0" err="1">
                <a:solidFill>
                  <a:schemeClr val="accent6">
                    <a:lumMod val="40000"/>
                    <a:lumOff val="60000"/>
                  </a:schemeClr>
                </a:solidFill>
              </a:rPr>
              <a:t>Renis</a:t>
            </a:r>
            <a:r>
              <a:rPr lang="en-US" sz="1400" dirty="0">
                <a:solidFill>
                  <a:schemeClr val="accent6">
                    <a:lumMod val="40000"/>
                    <a:lumOff val="60000"/>
                  </a:schemeClr>
                </a:solidFill>
              </a:rPr>
              <a:t> </a:t>
            </a:r>
            <a:r>
              <a:rPr lang="en-US" sz="1400" dirty="0" err="1">
                <a:solidFill>
                  <a:schemeClr val="accent6">
                    <a:lumMod val="40000"/>
                    <a:lumOff val="60000"/>
                  </a:schemeClr>
                </a:solidFill>
              </a:rPr>
              <a:t>Garxenaj</a:t>
            </a:r>
            <a:r>
              <a:rPr lang="en-US" sz="1400" dirty="0">
                <a:solidFill>
                  <a:schemeClr val="accent6">
                    <a:lumMod val="40000"/>
                    <a:lumOff val="60000"/>
                  </a:schemeClr>
                </a:solidFill>
              </a:rPr>
              <a:t> </a:t>
            </a:r>
            <a:r>
              <a:rPr lang="en-US" sz="1400" dirty="0"/>
              <a:t>constantly assisted with software testing, prepared the product scope as well as the intended audience and reading suggestions.</a:t>
            </a:r>
            <a:endParaRPr lang="en-150" sz="1400" dirty="0"/>
          </a:p>
        </p:txBody>
      </p:sp>
      <p:grpSp>
        <p:nvGrpSpPr>
          <p:cNvPr id="5" name="Google Shape;11172;p60">
            <a:extLst>
              <a:ext uri="{FF2B5EF4-FFF2-40B4-BE49-F238E27FC236}">
                <a16:creationId xmlns:a16="http://schemas.microsoft.com/office/drawing/2014/main" id="{66063762-E2BB-7566-BED8-8816653167BD}"/>
              </a:ext>
            </a:extLst>
          </p:cNvPr>
          <p:cNvGrpSpPr/>
          <p:nvPr/>
        </p:nvGrpSpPr>
        <p:grpSpPr>
          <a:xfrm>
            <a:off x="327661" y="272320"/>
            <a:ext cx="434339" cy="327660"/>
            <a:chOff x="5776798" y="3409778"/>
            <a:chExt cx="346379" cy="264518"/>
          </a:xfrm>
        </p:grpSpPr>
        <p:sp>
          <p:nvSpPr>
            <p:cNvPr id="6" name="Google Shape;11173;p60">
              <a:extLst>
                <a:ext uri="{FF2B5EF4-FFF2-40B4-BE49-F238E27FC236}">
                  <a16:creationId xmlns:a16="http://schemas.microsoft.com/office/drawing/2014/main" id="{92D1E05A-C2AF-5C90-32DF-50F0332B9CA6}"/>
                </a:ext>
              </a:extLst>
            </p:cNvPr>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174;p60">
              <a:extLst>
                <a:ext uri="{FF2B5EF4-FFF2-40B4-BE49-F238E27FC236}">
                  <a16:creationId xmlns:a16="http://schemas.microsoft.com/office/drawing/2014/main" id="{E5F923FD-9E56-AAC9-FBC2-89030502BBFA}"/>
                </a:ext>
              </a:extLst>
            </p:cNvPr>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175;p60">
              <a:extLst>
                <a:ext uri="{FF2B5EF4-FFF2-40B4-BE49-F238E27FC236}">
                  <a16:creationId xmlns:a16="http://schemas.microsoft.com/office/drawing/2014/main" id="{67C60FD8-8B23-223B-272E-29D2D6644A29}"/>
                </a:ext>
              </a:extLst>
            </p:cNvPr>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176;p60">
              <a:extLst>
                <a:ext uri="{FF2B5EF4-FFF2-40B4-BE49-F238E27FC236}">
                  <a16:creationId xmlns:a16="http://schemas.microsoft.com/office/drawing/2014/main" id="{66603F41-6747-A9D4-F946-96026427F180}"/>
                </a:ext>
              </a:extLst>
            </p:cNvPr>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177;p60">
              <a:extLst>
                <a:ext uri="{FF2B5EF4-FFF2-40B4-BE49-F238E27FC236}">
                  <a16:creationId xmlns:a16="http://schemas.microsoft.com/office/drawing/2014/main" id="{83CF644D-88AD-3D06-B5DC-1A8FA5816B10}"/>
                </a:ext>
              </a:extLst>
            </p:cNvPr>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178;p60">
              <a:extLst>
                <a:ext uri="{FF2B5EF4-FFF2-40B4-BE49-F238E27FC236}">
                  <a16:creationId xmlns:a16="http://schemas.microsoft.com/office/drawing/2014/main" id="{5A02E962-CD26-579C-3DF2-C4EE7347DE9B}"/>
                </a:ext>
              </a:extLst>
            </p:cNvPr>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Picture 12">
            <a:extLst>
              <a:ext uri="{FF2B5EF4-FFF2-40B4-BE49-F238E27FC236}">
                <a16:creationId xmlns:a16="http://schemas.microsoft.com/office/drawing/2014/main" id="{3A409216-D919-5B66-D9DD-2EC0E7C10BB4}"/>
              </a:ext>
            </a:extLst>
          </p:cNvPr>
          <p:cNvPicPr>
            <a:picLocks noChangeAspect="1"/>
          </p:cNvPicPr>
          <p:nvPr/>
        </p:nvPicPr>
        <p:blipFill>
          <a:blip r:embed="rId2"/>
          <a:stretch>
            <a:fillRect/>
          </a:stretch>
        </p:blipFill>
        <p:spPr>
          <a:xfrm>
            <a:off x="4200225" y="580011"/>
            <a:ext cx="2536521" cy="555498"/>
          </a:xfrm>
          <a:prstGeom prst="rect">
            <a:avLst/>
          </a:prstGeom>
        </p:spPr>
      </p:pic>
    </p:spTree>
    <p:extLst>
      <p:ext uri="{BB962C8B-B14F-4D97-AF65-F5344CB8AC3E}">
        <p14:creationId xmlns:p14="http://schemas.microsoft.com/office/powerpoint/2010/main" val="902277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5AC64-0ACC-9057-909A-F07123EAA450}"/>
              </a:ext>
            </a:extLst>
          </p:cNvPr>
          <p:cNvSpPr>
            <a:spLocks noGrp="1"/>
          </p:cNvSpPr>
          <p:nvPr>
            <p:ph type="title"/>
          </p:nvPr>
        </p:nvSpPr>
        <p:spPr>
          <a:xfrm>
            <a:off x="2394950" y="1165860"/>
            <a:ext cx="3823200" cy="2288535"/>
          </a:xfrm>
        </p:spPr>
        <p:txBody>
          <a:bodyPr/>
          <a:lstStyle/>
          <a:p>
            <a:r>
              <a:rPr lang="en-US" dirty="0">
                <a:solidFill>
                  <a:schemeClr val="accent4">
                    <a:lumMod val="40000"/>
                    <a:lumOff val="60000"/>
                  </a:schemeClr>
                </a:solidFill>
              </a:rPr>
              <a:t>Thank you!</a:t>
            </a:r>
            <a:endParaRPr lang="en-150" dirty="0">
              <a:solidFill>
                <a:schemeClr val="accent4">
                  <a:lumMod val="40000"/>
                  <a:lumOff val="60000"/>
                </a:schemeClr>
              </a:solidFill>
            </a:endParaRPr>
          </a:p>
        </p:txBody>
      </p:sp>
      <p:sp>
        <p:nvSpPr>
          <p:cNvPr id="4" name="Rectangle 3">
            <a:extLst>
              <a:ext uri="{FF2B5EF4-FFF2-40B4-BE49-F238E27FC236}">
                <a16:creationId xmlns:a16="http://schemas.microsoft.com/office/drawing/2014/main" id="{710D97DE-4416-A11F-F691-1B681BC3AF2F}"/>
              </a:ext>
            </a:extLst>
          </p:cNvPr>
          <p:cNvSpPr/>
          <p:nvPr/>
        </p:nvSpPr>
        <p:spPr>
          <a:xfrm>
            <a:off x="2225040" y="3893820"/>
            <a:ext cx="4503420" cy="830580"/>
          </a:xfrm>
          <a:prstGeom prst="rect">
            <a:avLst/>
          </a:prstGeom>
          <a:solidFill>
            <a:srgbClr val="0028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150"/>
          </a:p>
        </p:txBody>
      </p:sp>
    </p:spTree>
    <p:extLst>
      <p:ext uri="{BB962C8B-B14F-4D97-AF65-F5344CB8AC3E}">
        <p14:creationId xmlns:p14="http://schemas.microsoft.com/office/powerpoint/2010/main" val="4200320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24FE325-A24F-2816-CBA1-0CA8104B1CF6}"/>
              </a:ext>
            </a:extLst>
          </p:cNvPr>
          <p:cNvSpPr>
            <a:spLocks noGrp="1"/>
          </p:cNvSpPr>
          <p:nvPr>
            <p:ph type="body" idx="1"/>
          </p:nvPr>
        </p:nvSpPr>
        <p:spPr>
          <a:xfrm>
            <a:off x="991001" y="1281547"/>
            <a:ext cx="7161998" cy="2580405"/>
          </a:xfrm>
        </p:spPr>
        <p:txBody>
          <a:bodyPr/>
          <a:lstStyle/>
          <a:p>
            <a:pPr marL="114300" indent="0" algn="ctr">
              <a:buNone/>
            </a:pPr>
            <a:r>
              <a:rPr lang="en-US" dirty="0"/>
              <a:t>Many dental clinics in our country nowadays continue to rely on </a:t>
            </a:r>
            <a:r>
              <a:rPr lang="en-US" i="1" dirty="0"/>
              <a:t>manual record-keeping methods</a:t>
            </a:r>
            <a:r>
              <a:rPr lang="en-US" dirty="0"/>
              <a:t>, which can be </a:t>
            </a:r>
            <a:r>
              <a:rPr lang="en-US" i="1" dirty="0"/>
              <a:t>time-consuming</a:t>
            </a:r>
            <a:r>
              <a:rPr lang="en-US" dirty="0"/>
              <a:t>, </a:t>
            </a:r>
            <a:r>
              <a:rPr lang="en-US" i="1" dirty="0"/>
              <a:t>error-prone</a:t>
            </a:r>
            <a:r>
              <a:rPr lang="en-US" dirty="0"/>
              <a:t>, and </a:t>
            </a:r>
            <a:r>
              <a:rPr lang="en-US" i="1" dirty="0"/>
              <a:t>limit effective workflow </a:t>
            </a:r>
            <a:r>
              <a:rPr lang="en-US" dirty="0"/>
              <a:t>management.</a:t>
            </a:r>
          </a:p>
          <a:p>
            <a:pPr marL="114300" indent="0" algn="ctr">
              <a:buNone/>
            </a:pPr>
            <a:endParaRPr lang="en-US" dirty="0"/>
          </a:p>
          <a:p>
            <a:pPr marL="114300" indent="0" algn="ctr">
              <a:buNone/>
            </a:pPr>
            <a:r>
              <a:rPr lang="en-US" dirty="0"/>
              <a:t>Acknowledging this difficulty from many first-hand experiences, a </a:t>
            </a:r>
            <a:r>
              <a:rPr lang="en-US" dirty="0">
                <a:solidFill>
                  <a:schemeClr val="accent2">
                    <a:lumMod val="75000"/>
                  </a:schemeClr>
                </a:solidFill>
                <a:effectLst>
                  <a:outerShdw blurRad="38100" dist="38100" dir="2700000" algn="tl">
                    <a:srgbClr val="000000">
                      <a:alpha val="43137"/>
                    </a:srgbClr>
                  </a:outerShdw>
                </a:effectLst>
              </a:rPr>
              <a:t>web application</a:t>
            </a:r>
            <a:r>
              <a:rPr lang="en-US" dirty="0">
                <a:effectLst>
                  <a:outerShdw blurRad="38100" dist="38100" dir="2700000" algn="tl">
                    <a:srgbClr val="000000">
                      <a:alpha val="43137"/>
                    </a:srgbClr>
                  </a:outerShdw>
                </a:effectLst>
              </a:rPr>
              <a:t> </a:t>
            </a:r>
            <a:r>
              <a:rPr lang="en-US" dirty="0"/>
              <a:t>has been developed with the intention of transforming dental clinic administration systems. </a:t>
            </a:r>
            <a:endParaRPr lang="en-150" dirty="0"/>
          </a:p>
        </p:txBody>
      </p:sp>
      <p:sp>
        <p:nvSpPr>
          <p:cNvPr id="3" name="Title 2">
            <a:extLst>
              <a:ext uri="{FF2B5EF4-FFF2-40B4-BE49-F238E27FC236}">
                <a16:creationId xmlns:a16="http://schemas.microsoft.com/office/drawing/2014/main" id="{67ADF03D-3416-819F-59D3-988C322CE01A}"/>
              </a:ext>
            </a:extLst>
          </p:cNvPr>
          <p:cNvSpPr>
            <a:spLocks noGrp="1"/>
          </p:cNvSpPr>
          <p:nvPr>
            <p:ph type="ctrTitle"/>
          </p:nvPr>
        </p:nvSpPr>
        <p:spPr>
          <a:xfrm>
            <a:off x="3228750" y="350715"/>
            <a:ext cx="2686500" cy="577800"/>
          </a:xfrm>
        </p:spPr>
        <p:txBody>
          <a:bodyPr/>
          <a:lstStyle/>
          <a:p>
            <a:pPr algn="ctr">
              <a:buClr>
                <a:schemeClr val="accent5">
                  <a:lumMod val="50000"/>
                </a:schemeClr>
              </a:buClr>
            </a:pPr>
            <a:r>
              <a:rPr lang="en-US" dirty="0">
                <a:solidFill>
                  <a:schemeClr val="accent5">
                    <a:lumMod val="50000"/>
                  </a:schemeClr>
                </a:solidFill>
                <a:effectLst>
                  <a:outerShdw blurRad="38100" dist="38100" dir="2700000" algn="tl">
                    <a:srgbClr val="000000">
                      <a:alpha val="43137"/>
                    </a:srgbClr>
                  </a:outerShdw>
                </a:effectLst>
              </a:rPr>
              <a:t>Introduction</a:t>
            </a:r>
            <a:endParaRPr lang="en-150" dirty="0">
              <a:solidFill>
                <a:schemeClr val="accent5">
                  <a:lumMod val="50000"/>
                </a:schemeClr>
              </a:solidFill>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EE07C723-B159-CEFB-BB35-71C87BD200E8}"/>
              </a:ext>
            </a:extLst>
          </p:cNvPr>
          <p:cNvPicPr>
            <a:picLocks noChangeAspect="1"/>
          </p:cNvPicPr>
          <p:nvPr/>
        </p:nvPicPr>
        <p:blipFill rotWithShape="1">
          <a:blip r:embed="rId2"/>
          <a:srcRect r="76256"/>
          <a:stretch/>
        </p:blipFill>
        <p:spPr>
          <a:xfrm>
            <a:off x="5824310" y="350715"/>
            <a:ext cx="591021" cy="545111"/>
          </a:xfrm>
          <a:prstGeom prst="rect">
            <a:avLst/>
          </a:prstGeom>
        </p:spPr>
      </p:pic>
      <p:sp>
        <p:nvSpPr>
          <p:cNvPr id="5" name="Google Shape;441;p25">
            <a:extLst>
              <a:ext uri="{FF2B5EF4-FFF2-40B4-BE49-F238E27FC236}">
                <a16:creationId xmlns:a16="http://schemas.microsoft.com/office/drawing/2014/main" id="{1A5AE06F-8C01-41EF-1111-05EBBDCD042A}"/>
              </a:ext>
            </a:extLst>
          </p:cNvPr>
          <p:cNvSpPr/>
          <p:nvPr/>
        </p:nvSpPr>
        <p:spPr>
          <a:xfrm>
            <a:off x="320511" y="350715"/>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37;p25">
            <a:extLst>
              <a:ext uri="{FF2B5EF4-FFF2-40B4-BE49-F238E27FC236}">
                <a16:creationId xmlns:a16="http://schemas.microsoft.com/office/drawing/2014/main" id="{A2F9D0D3-2FF6-5952-9484-F69ED2E7DF64}"/>
              </a:ext>
            </a:extLst>
          </p:cNvPr>
          <p:cNvSpPr/>
          <p:nvPr/>
        </p:nvSpPr>
        <p:spPr>
          <a:xfrm>
            <a:off x="689070" y="594353"/>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39568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859738" y="205932"/>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5">
                    <a:lumMod val="50000"/>
                  </a:schemeClr>
                </a:solidFill>
                <a:effectLst>
                  <a:outerShdw blurRad="38100" dist="38100" dir="2700000" algn="tl">
                    <a:srgbClr val="000000">
                      <a:alpha val="43137"/>
                    </a:srgbClr>
                  </a:outerShdw>
                </a:effectLst>
              </a:rPr>
              <a:t>Introduction | </a:t>
            </a:r>
            <a:r>
              <a:rPr lang="en" sz="2400" dirty="0">
                <a:solidFill>
                  <a:schemeClr val="accent5">
                    <a:lumMod val="20000"/>
                    <a:lumOff val="80000"/>
                  </a:schemeClr>
                </a:solidFill>
                <a:effectLst>
                  <a:outerShdw blurRad="38100" dist="38100" dir="2700000" algn="tl">
                    <a:srgbClr val="000000">
                      <a:alpha val="43137"/>
                    </a:srgbClr>
                  </a:outerShdw>
                </a:effectLst>
                <a:latin typeface="Share Tech" panose="020B0604020202020204" charset="0"/>
              </a:rPr>
              <a:t>Purpose</a:t>
            </a:r>
            <a:endParaRPr sz="3000" dirty="0">
              <a:solidFill>
                <a:schemeClr val="accent5">
                  <a:lumMod val="20000"/>
                  <a:lumOff val="80000"/>
                </a:schemeClr>
              </a:solidFill>
              <a:effectLst>
                <a:outerShdw blurRad="38100" dist="38100" dir="2700000" algn="tl">
                  <a:srgbClr val="000000">
                    <a:alpha val="43137"/>
                  </a:srgbClr>
                </a:outerShdw>
              </a:effectLst>
              <a:latin typeface="Share Tech" panose="020B0604020202020204" charset="0"/>
            </a:endParaRPr>
          </a:p>
        </p:txBody>
      </p:sp>
      <p:sp>
        <p:nvSpPr>
          <p:cNvPr id="601" name="Google Shape;601;p30"/>
          <p:cNvSpPr txBox="1">
            <a:spLocks noGrp="1"/>
          </p:cNvSpPr>
          <p:nvPr>
            <p:ph type="ctrTitle" idx="2"/>
          </p:nvPr>
        </p:nvSpPr>
        <p:spPr>
          <a:xfrm>
            <a:off x="5564029" y="1420063"/>
            <a:ext cx="2550729" cy="60017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X-RAY MANAGEMENT</a:t>
            </a:r>
          </a:p>
        </p:txBody>
      </p:sp>
      <p:sp>
        <p:nvSpPr>
          <p:cNvPr id="602" name="Google Shape;602;p30"/>
          <p:cNvSpPr txBox="1">
            <a:spLocks noGrp="1"/>
          </p:cNvSpPr>
          <p:nvPr>
            <p:ph type="ctrTitle" idx="4"/>
          </p:nvPr>
        </p:nvSpPr>
        <p:spPr>
          <a:xfrm>
            <a:off x="1913102" y="2934242"/>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STUDENTS</a:t>
            </a:r>
          </a:p>
        </p:txBody>
      </p:sp>
      <p:sp>
        <p:nvSpPr>
          <p:cNvPr id="604" name="Google Shape;604;p30"/>
          <p:cNvSpPr txBox="1">
            <a:spLocks noGrp="1"/>
          </p:cNvSpPr>
          <p:nvPr>
            <p:ph type="ctrTitle"/>
          </p:nvPr>
        </p:nvSpPr>
        <p:spPr>
          <a:xfrm>
            <a:off x="490522" y="1346210"/>
            <a:ext cx="3159237" cy="68404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MANUAL RECORD-KEEPING</a:t>
            </a:r>
          </a:p>
        </p:txBody>
      </p:sp>
      <p:sp>
        <p:nvSpPr>
          <p:cNvPr id="605" name="Google Shape;605;p30"/>
          <p:cNvSpPr txBox="1">
            <a:spLocks noGrp="1"/>
          </p:cNvSpPr>
          <p:nvPr>
            <p:ph type="subTitle" idx="1"/>
          </p:nvPr>
        </p:nvSpPr>
        <p:spPr>
          <a:xfrm>
            <a:off x="891403" y="669195"/>
            <a:ext cx="5756373" cy="5358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accent5">
                    <a:lumMod val="40000"/>
                    <a:lumOff val="60000"/>
                  </a:schemeClr>
                </a:solidFill>
              </a:rPr>
              <a:t>This online application intends to streamline operations, increase efficiency, and improve overall patient care by digitizing critical procedures.</a:t>
            </a:r>
            <a:endParaRPr sz="1200" dirty="0">
              <a:solidFill>
                <a:schemeClr val="accent5">
                  <a:lumMod val="40000"/>
                  <a:lumOff val="60000"/>
                </a:schemeClr>
              </a:solidFill>
            </a:endParaRPr>
          </a:p>
        </p:txBody>
      </p:sp>
      <p:sp>
        <p:nvSpPr>
          <p:cNvPr id="608" name="Google Shape;608;p30"/>
          <p:cNvSpPr txBox="1">
            <a:spLocks noGrp="1"/>
          </p:cNvSpPr>
          <p:nvPr>
            <p:ph type="ctrTitle" idx="6"/>
          </p:nvPr>
        </p:nvSpPr>
        <p:spPr>
          <a:xfrm>
            <a:off x="5241277" y="3092147"/>
            <a:ext cx="2812998" cy="49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 Future Prospects</a:t>
            </a:r>
          </a:p>
        </p:txBody>
      </p:sp>
      <p:sp>
        <p:nvSpPr>
          <p:cNvPr id="609" name="Google Shape;609;p30"/>
          <p:cNvSpPr/>
          <p:nvPr/>
        </p:nvSpPr>
        <p:spPr>
          <a:xfrm>
            <a:off x="3515819" y="2226868"/>
            <a:ext cx="723900" cy="723900"/>
          </a:xfrm>
          <a:prstGeom prst="rect">
            <a:avLst/>
          </a:prstGeom>
          <a:solidFill>
            <a:schemeClr val="accent5">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30"/>
          <p:cNvSpPr/>
          <p:nvPr/>
        </p:nvSpPr>
        <p:spPr>
          <a:xfrm>
            <a:off x="3515819" y="3635268"/>
            <a:ext cx="723900" cy="723900"/>
          </a:xfrm>
          <a:prstGeom prst="rect">
            <a:avLst/>
          </a:prstGeom>
          <a:solidFill>
            <a:schemeClr val="accent3">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14269" y="2226868"/>
            <a:ext cx="723900" cy="7239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14269" y="3635268"/>
            <a:ext cx="723900" cy="723900"/>
          </a:xfrm>
          <a:prstGeom prst="rect">
            <a:avLst/>
          </a:prstGeom>
          <a:solidFill>
            <a:schemeClr val="accent2">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cxnSpLocks/>
            <a:stCxn id="609" idx="3"/>
            <a:endCxn id="611" idx="1"/>
          </p:cNvCxnSpPr>
          <p:nvPr/>
        </p:nvCxnSpPr>
        <p:spPr>
          <a:xfrm>
            <a:off x="4239719" y="2588818"/>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cxnSpLocks/>
            <a:stCxn id="611" idx="2"/>
            <a:endCxn id="610" idx="0"/>
          </p:cNvCxnSpPr>
          <p:nvPr/>
        </p:nvCxnSpPr>
        <p:spPr>
          <a:xfrm rot="5400000">
            <a:off x="4234769" y="2593918"/>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9719" y="3997218"/>
            <a:ext cx="674700" cy="0"/>
          </a:xfrm>
          <a:prstGeom prst="straightConnector1">
            <a:avLst/>
          </a:prstGeom>
          <a:noFill/>
          <a:ln w="9525" cap="flat" cmpd="sng">
            <a:solidFill>
              <a:schemeClr val="lt2"/>
            </a:solidFill>
            <a:prstDash val="solid"/>
            <a:round/>
            <a:headEnd type="none" w="med" len="med"/>
            <a:tailEnd type="none" w="med" len="med"/>
          </a:ln>
        </p:spPr>
      </p:cxnSp>
      <p:pic>
        <p:nvPicPr>
          <p:cNvPr id="2" name="Picture 1">
            <a:extLst>
              <a:ext uri="{FF2B5EF4-FFF2-40B4-BE49-F238E27FC236}">
                <a16:creationId xmlns:a16="http://schemas.microsoft.com/office/drawing/2014/main" id="{EBB9A73C-F6D3-B76D-F7D6-B08FE74D7F34}"/>
              </a:ext>
            </a:extLst>
          </p:cNvPr>
          <p:cNvPicPr>
            <a:picLocks noChangeAspect="1"/>
          </p:cNvPicPr>
          <p:nvPr/>
        </p:nvPicPr>
        <p:blipFill>
          <a:blip r:embed="rId3"/>
          <a:stretch>
            <a:fillRect/>
          </a:stretch>
        </p:blipFill>
        <p:spPr>
          <a:xfrm>
            <a:off x="335280" y="292289"/>
            <a:ext cx="441498" cy="405086"/>
          </a:xfrm>
          <a:prstGeom prst="rect">
            <a:avLst/>
          </a:prstGeom>
        </p:spPr>
      </p:pic>
      <p:grpSp>
        <p:nvGrpSpPr>
          <p:cNvPr id="12" name="Google Shape;10404;p59">
            <a:extLst>
              <a:ext uri="{FF2B5EF4-FFF2-40B4-BE49-F238E27FC236}">
                <a16:creationId xmlns:a16="http://schemas.microsoft.com/office/drawing/2014/main" id="{00383512-E6E9-8706-3BA3-50DADF394543}"/>
              </a:ext>
            </a:extLst>
          </p:cNvPr>
          <p:cNvGrpSpPr/>
          <p:nvPr/>
        </p:nvGrpSpPr>
        <p:grpSpPr>
          <a:xfrm>
            <a:off x="3722353" y="2397343"/>
            <a:ext cx="328926" cy="356070"/>
            <a:chOff x="8010427" y="3348503"/>
            <a:chExt cx="278795" cy="351615"/>
          </a:xfrm>
          <a:solidFill>
            <a:schemeClr val="bg2">
              <a:lumMod val="90000"/>
              <a:lumOff val="10000"/>
            </a:schemeClr>
          </a:solidFill>
        </p:grpSpPr>
        <p:sp>
          <p:nvSpPr>
            <p:cNvPr id="13" name="Google Shape;10405;p59">
              <a:extLst>
                <a:ext uri="{FF2B5EF4-FFF2-40B4-BE49-F238E27FC236}">
                  <a16:creationId xmlns:a16="http://schemas.microsoft.com/office/drawing/2014/main" id="{F8EBCF51-A08E-068E-C6D3-6963D34FAFDE}"/>
                </a:ext>
              </a:extLst>
            </p:cNvPr>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0406;p59">
              <a:extLst>
                <a:ext uri="{FF2B5EF4-FFF2-40B4-BE49-F238E27FC236}">
                  <a16:creationId xmlns:a16="http://schemas.microsoft.com/office/drawing/2014/main" id="{AE922F5E-C522-6377-6C18-21557B5F9CB5}"/>
                </a:ext>
              </a:extLst>
            </p:cNvPr>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407;p59">
              <a:extLst>
                <a:ext uri="{FF2B5EF4-FFF2-40B4-BE49-F238E27FC236}">
                  <a16:creationId xmlns:a16="http://schemas.microsoft.com/office/drawing/2014/main" id="{AE94910A-6362-81D7-5199-D72D95486C15}"/>
                </a:ext>
              </a:extLst>
            </p:cNvPr>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408;p59">
              <a:extLst>
                <a:ext uri="{FF2B5EF4-FFF2-40B4-BE49-F238E27FC236}">
                  <a16:creationId xmlns:a16="http://schemas.microsoft.com/office/drawing/2014/main" id="{A2102D81-3F03-8B6B-8AF4-B4735BCA455C}"/>
                </a:ext>
              </a:extLst>
            </p:cNvPr>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11002;p60">
            <a:extLst>
              <a:ext uri="{FF2B5EF4-FFF2-40B4-BE49-F238E27FC236}">
                <a16:creationId xmlns:a16="http://schemas.microsoft.com/office/drawing/2014/main" id="{5B91F4E3-D37F-7DBE-BA0D-0E3F770725C8}"/>
              </a:ext>
            </a:extLst>
          </p:cNvPr>
          <p:cNvGrpSpPr/>
          <p:nvPr/>
        </p:nvGrpSpPr>
        <p:grpSpPr>
          <a:xfrm>
            <a:off x="3690785" y="3800284"/>
            <a:ext cx="355863" cy="361911"/>
            <a:chOff x="7967103" y="2415041"/>
            <a:chExt cx="355863" cy="361911"/>
          </a:xfrm>
          <a:solidFill>
            <a:srgbClr val="002845"/>
          </a:solidFill>
        </p:grpSpPr>
        <p:sp>
          <p:nvSpPr>
            <p:cNvPr id="576" name="Google Shape;11003;p60">
              <a:extLst>
                <a:ext uri="{FF2B5EF4-FFF2-40B4-BE49-F238E27FC236}">
                  <a16:creationId xmlns:a16="http://schemas.microsoft.com/office/drawing/2014/main" id="{0C57B5C5-FE38-B402-A503-DBD2F12B6539}"/>
                </a:ext>
              </a:extLst>
            </p:cNvPr>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11004;p60">
              <a:extLst>
                <a:ext uri="{FF2B5EF4-FFF2-40B4-BE49-F238E27FC236}">
                  <a16:creationId xmlns:a16="http://schemas.microsoft.com/office/drawing/2014/main" id="{055A90DB-4793-2BF5-0035-33D4036C8B9F}"/>
                </a:ext>
              </a:extLst>
            </p:cNvPr>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11005;p60">
              <a:extLst>
                <a:ext uri="{FF2B5EF4-FFF2-40B4-BE49-F238E27FC236}">
                  <a16:creationId xmlns:a16="http://schemas.microsoft.com/office/drawing/2014/main" id="{8A147A3F-D818-5262-35D4-1F47DAF18DD9}"/>
                </a:ext>
              </a:extLst>
            </p:cNvPr>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11006;p60">
              <a:extLst>
                <a:ext uri="{FF2B5EF4-FFF2-40B4-BE49-F238E27FC236}">
                  <a16:creationId xmlns:a16="http://schemas.microsoft.com/office/drawing/2014/main" id="{70A2E2AE-12F6-ECAE-CE35-95E1D3023D1D}"/>
                </a:ext>
              </a:extLst>
            </p:cNvPr>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11007;p60">
              <a:extLst>
                <a:ext uri="{FF2B5EF4-FFF2-40B4-BE49-F238E27FC236}">
                  <a16:creationId xmlns:a16="http://schemas.microsoft.com/office/drawing/2014/main" id="{6397E387-CFE4-516E-CEC5-ACA7AC3A7E6A}"/>
                </a:ext>
              </a:extLst>
            </p:cNvPr>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11008;p60">
              <a:extLst>
                <a:ext uri="{FF2B5EF4-FFF2-40B4-BE49-F238E27FC236}">
                  <a16:creationId xmlns:a16="http://schemas.microsoft.com/office/drawing/2014/main" id="{0AD2034A-0BE9-0BCF-6914-A43B8FD3E4B2}"/>
                </a:ext>
              </a:extLst>
            </p:cNvPr>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11009;p60">
              <a:extLst>
                <a:ext uri="{FF2B5EF4-FFF2-40B4-BE49-F238E27FC236}">
                  <a16:creationId xmlns:a16="http://schemas.microsoft.com/office/drawing/2014/main" id="{1A991965-C905-03AB-B064-AB2AAC2B7FA8}"/>
                </a:ext>
              </a:extLst>
            </p:cNvPr>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11010;p60">
              <a:extLst>
                <a:ext uri="{FF2B5EF4-FFF2-40B4-BE49-F238E27FC236}">
                  <a16:creationId xmlns:a16="http://schemas.microsoft.com/office/drawing/2014/main" id="{FCE43F9E-46EB-701D-95EA-C980FDD9D57D}"/>
                </a:ext>
              </a:extLst>
            </p:cNvPr>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11011;p60">
              <a:extLst>
                <a:ext uri="{FF2B5EF4-FFF2-40B4-BE49-F238E27FC236}">
                  <a16:creationId xmlns:a16="http://schemas.microsoft.com/office/drawing/2014/main" id="{4BA24B5A-6286-1814-CB7B-6F511CABE226}"/>
                </a:ext>
              </a:extLst>
            </p:cNvPr>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11012;p60">
              <a:extLst>
                <a:ext uri="{FF2B5EF4-FFF2-40B4-BE49-F238E27FC236}">
                  <a16:creationId xmlns:a16="http://schemas.microsoft.com/office/drawing/2014/main" id="{0527F81E-4407-174E-D65F-E1057E31C091}"/>
                </a:ext>
              </a:extLst>
            </p:cNvPr>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11013;p60">
              <a:extLst>
                <a:ext uri="{FF2B5EF4-FFF2-40B4-BE49-F238E27FC236}">
                  <a16:creationId xmlns:a16="http://schemas.microsoft.com/office/drawing/2014/main" id="{119D8FA2-63C3-0099-7FCE-DCA5FBA2D6A9}"/>
                </a:ext>
              </a:extLst>
            </p:cNvPr>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11284;p60">
            <a:extLst>
              <a:ext uri="{FF2B5EF4-FFF2-40B4-BE49-F238E27FC236}">
                <a16:creationId xmlns:a16="http://schemas.microsoft.com/office/drawing/2014/main" id="{C7B4DF5B-197D-FF34-5785-3EAD9EDD14E6}"/>
              </a:ext>
            </a:extLst>
          </p:cNvPr>
          <p:cNvGrpSpPr/>
          <p:nvPr/>
        </p:nvGrpSpPr>
        <p:grpSpPr>
          <a:xfrm>
            <a:off x="5112264" y="3831431"/>
            <a:ext cx="331611" cy="331674"/>
            <a:chOff x="5774124" y="4294550"/>
            <a:chExt cx="331611" cy="331674"/>
          </a:xfrm>
          <a:solidFill>
            <a:srgbClr val="002845"/>
          </a:solidFill>
        </p:grpSpPr>
        <p:sp>
          <p:nvSpPr>
            <p:cNvPr id="588" name="Google Shape;11285;p60">
              <a:extLst>
                <a:ext uri="{FF2B5EF4-FFF2-40B4-BE49-F238E27FC236}">
                  <a16:creationId xmlns:a16="http://schemas.microsoft.com/office/drawing/2014/main" id="{468DF552-2F54-817B-5AE8-F04CD26CD007}"/>
                </a:ext>
              </a:extLst>
            </p:cNvPr>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11286;p60">
              <a:extLst>
                <a:ext uri="{FF2B5EF4-FFF2-40B4-BE49-F238E27FC236}">
                  <a16:creationId xmlns:a16="http://schemas.microsoft.com/office/drawing/2014/main" id="{B3E9D950-A899-5E5D-A086-6E8A924ED699}"/>
                </a:ext>
              </a:extLst>
            </p:cNvPr>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10568;p59">
            <a:extLst>
              <a:ext uri="{FF2B5EF4-FFF2-40B4-BE49-F238E27FC236}">
                <a16:creationId xmlns:a16="http://schemas.microsoft.com/office/drawing/2014/main" id="{1B87B866-B2C1-F9E0-C4ED-132C2784CBAE}"/>
              </a:ext>
            </a:extLst>
          </p:cNvPr>
          <p:cNvSpPr/>
          <p:nvPr/>
        </p:nvSpPr>
        <p:spPr>
          <a:xfrm>
            <a:off x="5114664" y="2397343"/>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605;p30">
            <a:extLst>
              <a:ext uri="{FF2B5EF4-FFF2-40B4-BE49-F238E27FC236}">
                <a16:creationId xmlns:a16="http://schemas.microsoft.com/office/drawing/2014/main" id="{274CB189-B395-6BFE-15AC-85ADC6265615}"/>
              </a:ext>
            </a:extLst>
          </p:cNvPr>
          <p:cNvSpPr txBox="1">
            <a:spLocks/>
          </p:cNvSpPr>
          <p:nvPr/>
        </p:nvSpPr>
        <p:spPr>
          <a:xfrm>
            <a:off x="111105" y="2087778"/>
            <a:ext cx="3341982" cy="1284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r"/>
            <a:r>
              <a:rPr lang="en-US" sz="1100" dirty="0">
                <a:solidFill>
                  <a:schemeClr val="bg2">
                    <a:lumMod val="10000"/>
                    <a:lumOff val="90000"/>
                  </a:schemeClr>
                </a:solidFill>
              </a:rPr>
              <a:t>Despite technological developments, a large proportion of dental clinics still use manual record-keeping methods, making obtaining and updating patient information challenging. </a:t>
            </a:r>
          </a:p>
        </p:txBody>
      </p:sp>
      <p:sp>
        <p:nvSpPr>
          <p:cNvPr id="654" name="Google Shape;605;p30">
            <a:extLst>
              <a:ext uri="{FF2B5EF4-FFF2-40B4-BE49-F238E27FC236}">
                <a16:creationId xmlns:a16="http://schemas.microsoft.com/office/drawing/2014/main" id="{8BEC8A67-6F00-6803-3BF3-8C7925A7779E}"/>
              </a:ext>
            </a:extLst>
          </p:cNvPr>
          <p:cNvSpPr txBox="1">
            <a:spLocks/>
          </p:cNvSpPr>
          <p:nvPr/>
        </p:nvSpPr>
        <p:spPr>
          <a:xfrm>
            <a:off x="490521" y="3456409"/>
            <a:ext cx="2962565" cy="1284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r"/>
            <a:r>
              <a:rPr lang="en-US" sz="1100" dirty="0">
                <a:solidFill>
                  <a:schemeClr val="bg2">
                    <a:lumMod val="10000"/>
                    <a:lumOff val="90000"/>
                  </a:schemeClr>
                </a:solidFill>
              </a:rPr>
              <a:t>The web application features a module that caters to the demands of dental students throughout the course of their dentistry practice.</a:t>
            </a:r>
          </a:p>
        </p:txBody>
      </p:sp>
      <p:sp>
        <p:nvSpPr>
          <p:cNvPr id="655" name="Google Shape;605;p30">
            <a:extLst>
              <a:ext uri="{FF2B5EF4-FFF2-40B4-BE49-F238E27FC236}">
                <a16:creationId xmlns:a16="http://schemas.microsoft.com/office/drawing/2014/main" id="{DA2BDFF4-8A08-E3FF-D8AC-C7B45ACA5119}"/>
              </a:ext>
            </a:extLst>
          </p:cNvPr>
          <p:cNvSpPr txBox="1">
            <a:spLocks/>
          </p:cNvSpPr>
          <p:nvPr/>
        </p:nvSpPr>
        <p:spPr>
          <a:xfrm>
            <a:off x="5765788" y="2087778"/>
            <a:ext cx="3341982" cy="10043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l"/>
            <a:r>
              <a:rPr lang="en-US" sz="1100" dirty="0">
                <a:solidFill>
                  <a:schemeClr val="bg2">
                    <a:lumMod val="10000"/>
                    <a:lumOff val="90000"/>
                  </a:schemeClr>
                </a:solidFill>
              </a:rPr>
              <a:t>Dental clinics may now securely store and view X-ray pictures within the program with this digital solution.</a:t>
            </a:r>
          </a:p>
        </p:txBody>
      </p:sp>
      <p:sp>
        <p:nvSpPr>
          <p:cNvPr id="657" name="Google Shape;605;p30">
            <a:extLst>
              <a:ext uri="{FF2B5EF4-FFF2-40B4-BE49-F238E27FC236}">
                <a16:creationId xmlns:a16="http://schemas.microsoft.com/office/drawing/2014/main" id="{FD60C475-8339-6B73-B048-30710EC89399}"/>
              </a:ext>
            </a:extLst>
          </p:cNvPr>
          <p:cNvSpPr txBox="1">
            <a:spLocks/>
          </p:cNvSpPr>
          <p:nvPr/>
        </p:nvSpPr>
        <p:spPr>
          <a:xfrm>
            <a:off x="5757018" y="3492823"/>
            <a:ext cx="3350751" cy="14447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l"/>
            <a:r>
              <a:rPr lang="en-US" sz="1100" dirty="0">
                <a:solidFill>
                  <a:schemeClr val="bg2">
                    <a:lumMod val="10000"/>
                    <a:lumOff val="90000"/>
                  </a:schemeClr>
                </a:solidFill>
              </a:rPr>
              <a:t>The web application's benefits include improving overall productivity, lowering expenses associated with manual record-keeping, and increase patient satisfaction. Furthermore, the application sets the groundwork for future developments.</a:t>
            </a:r>
          </a:p>
        </p:txBody>
      </p:sp>
    </p:spTree>
    <p:extLst>
      <p:ext uri="{BB962C8B-B14F-4D97-AF65-F5344CB8AC3E}">
        <p14:creationId xmlns:p14="http://schemas.microsoft.com/office/powerpoint/2010/main" val="2271938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600;p30">
            <a:extLst>
              <a:ext uri="{FF2B5EF4-FFF2-40B4-BE49-F238E27FC236}">
                <a16:creationId xmlns:a16="http://schemas.microsoft.com/office/drawing/2014/main" id="{F36863EF-576D-7A6A-9873-C0BED3A89F71}"/>
              </a:ext>
            </a:extLst>
          </p:cNvPr>
          <p:cNvSpPr txBox="1">
            <a:spLocks/>
          </p:cNvSpPr>
          <p:nvPr/>
        </p:nvSpPr>
        <p:spPr>
          <a:xfrm>
            <a:off x="838448" y="155845"/>
            <a:ext cx="4080883" cy="55961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Introduction | </a:t>
            </a:r>
            <a:r>
              <a:rPr kumimoji="0" lang="en" sz="2400" b="0" i="0" u="none"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Product Scope</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sp>
        <p:nvSpPr>
          <p:cNvPr id="10" name="Google Shape;605;p30">
            <a:extLst>
              <a:ext uri="{FF2B5EF4-FFF2-40B4-BE49-F238E27FC236}">
                <a16:creationId xmlns:a16="http://schemas.microsoft.com/office/drawing/2014/main" id="{3B5FF211-0923-8D34-A47C-00A389AE9270}"/>
              </a:ext>
            </a:extLst>
          </p:cNvPr>
          <p:cNvSpPr txBox="1">
            <a:spLocks/>
          </p:cNvSpPr>
          <p:nvPr/>
        </p:nvSpPr>
        <p:spPr>
          <a:xfrm>
            <a:off x="1140990" y="1597500"/>
            <a:ext cx="2688224" cy="63122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None/>
            </a:pPr>
            <a:r>
              <a:rPr lang="en-US" dirty="0">
                <a:solidFill>
                  <a:schemeClr val="accent5">
                    <a:lumMod val="40000"/>
                    <a:lumOff val="60000"/>
                  </a:schemeClr>
                </a:solidFill>
                <a:effectLst>
                  <a:outerShdw blurRad="38100" dist="38100" dir="2700000" algn="tl">
                    <a:srgbClr val="000000">
                      <a:alpha val="43137"/>
                    </a:srgbClr>
                  </a:outerShdw>
                </a:effectLst>
              </a:rPr>
              <a:t>Purpose and Benefits</a:t>
            </a:r>
          </a:p>
        </p:txBody>
      </p:sp>
      <p:pic>
        <p:nvPicPr>
          <p:cNvPr id="11" name="Picture 10">
            <a:extLst>
              <a:ext uri="{FF2B5EF4-FFF2-40B4-BE49-F238E27FC236}">
                <a16:creationId xmlns:a16="http://schemas.microsoft.com/office/drawing/2014/main" id="{AD76F511-0EEA-274E-0461-20B78D6FE203}"/>
              </a:ext>
            </a:extLst>
          </p:cNvPr>
          <p:cNvPicPr>
            <a:picLocks noChangeAspect="1"/>
          </p:cNvPicPr>
          <p:nvPr/>
        </p:nvPicPr>
        <p:blipFill>
          <a:blip r:embed="rId3"/>
          <a:stretch>
            <a:fillRect/>
          </a:stretch>
        </p:blipFill>
        <p:spPr>
          <a:xfrm>
            <a:off x="276447" y="194476"/>
            <a:ext cx="441498" cy="405086"/>
          </a:xfrm>
          <a:prstGeom prst="rect">
            <a:avLst/>
          </a:prstGeom>
        </p:spPr>
      </p:pic>
      <p:sp>
        <p:nvSpPr>
          <p:cNvPr id="29" name="Google Shape;605;p30">
            <a:extLst>
              <a:ext uri="{FF2B5EF4-FFF2-40B4-BE49-F238E27FC236}">
                <a16:creationId xmlns:a16="http://schemas.microsoft.com/office/drawing/2014/main" id="{BA1FB4ED-3D3C-B38B-710A-D1700AA3C37B}"/>
              </a:ext>
            </a:extLst>
          </p:cNvPr>
          <p:cNvSpPr txBox="1">
            <a:spLocks/>
          </p:cNvSpPr>
          <p:nvPr/>
        </p:nvSpPr>
        <p:spPr>
          <a:xfrm>
            <a:off x="586107" y="2112833"/>
            <a:ext cx="3797991" cy="15235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l">
              <a:buClr>
                <a:schemeClr val="accent2">
                  <a:lumMod val="50000"/>
                </a:schemeClr>
              </a:buClr>
              <a:buSzPct val="90000"/>
            </a:pPr>
            <a:r>
              <a:rPr lang="en-US" dirty="0">
                <a:solidFill>
                  <a:schemeClr val="bg1">
                    <a:lumMod val="95000"/>
                  </a:schemeClr>
                </a:solidFill>
              </a:rPr>
              <a:t>The </a:t>
            </a:r>
            <a:r>
              <a:rPr lang="en-US" i="1" dirty="0">
                <a:solidFill>
                  <a:schemeClr val="accent2">
                    <a:lumMod val="75000"/>
                  </a:schemeClr>
                </a:solidFill>
                <a:effectLst>
                  <a:outerShdw blurRad="38100" dist="38100" dir="2700000" algn="tl">
                    <a:srgbClr val="000000">
                      <a:alpha val="43137"/>
                    </a:srgbClr>
                  </a:outerShdw>
                </a:effectLst>
              </a:rPr>
              <a:t>fundamental goal </a:t>
            </a:r>
            <a:r>
              <a:rPr lang="en-US" dirty="0">
                <a:solidFill>
                  <a:schemeClr val="bg1">
                    <a:lumMod val="95000"/>
                  </a:schemeClr>
                </a:solidFill>
              </a:rPr>
              <a:t>of the management system is to simplify and optimize many elements of dental clinic operations, eventually improving patient care quality and clinic efficiency through more effective user data administration.</a:t>
            </a:r>
          </a:p>
        </p:txBody>
      </p:sp>
      <p:sp>
        <p:nvSpPr>
          <p:cNvPr id="30" name="Google Shape;605;p30">
            <a:extLst>
              <a:ext uri="{FF2B5EF4-FFF2-40B4-BE49-F238E27FC236}">
                <a16:creationId xmlns:a16="http://schemas.microsoft.com/office/drawing/2014/main" id="{C28A2226-A58D-A563-12E9-544CA94A273A}"/>
              </a:ext>
            </a:extLst>
          </p:cNvPr>
          <p:cNvSpPr txBox="1">
            <a:spLocks/>
          </p:cNvSpPr>
          <p:nvPr/>
        </p:nvSpPr>
        <p:spPr>
          <a:xfrm>
            <a:off x="4856414" y="1886780"/>
            <a:ext cx="3743165" cy="16560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r"/>
            <a:endParaRPr lang="en-US" dirty="0">
              <a:solidFill>
                <a:schemeClr val="bg1">
                  <a:lumMod val="95000"/>
                </a:schemeClr>
              </a:solidFill>
            </a:endParaRPr>
          </a:p>
          <a:p>
            <a:pPr marL="0" indent="0" algn="l"/>
            <a:r>
              <a:rPr lang="en-US" dirty="0">
                <a:solidFill>
                  <a:schemeClr val="bg1">
                    <a:lumMod val="95000"/>
                  </a:schemeClr>
                </a:solidFill>
              </a:rPr>
              <a:t>These features decrease administrative hassles, eliminate mistakes, and increase workflow efficiency, allowing administrators and employees to devote more time to patient care.</a:t>
            </a:r>
          </a:p>
        </p:txBody>
      </p:sp>
      <p:sp>
        <p:nvSpPr>
          <p:cNvPr id="38" name="Google Shape;452;p25">
            <a:extLst>
              <a:ext uri="{FF2B5EF4-FFF2-40B4-BE49-F238E27FC236}">
                <a16:creationId xmlns:a16="http://schemas.microsoft.com/office/drawing/2014/main" id="{9553218B-E99E-00A0-95BF-E9440A753B19}"/>
              </a:ext>
            </a:extLst>
          </p:cNvPr>
          <p:cNvSpPr/>
          <p:nvPr/>
        </p:nvSpPr>
        <p:spPr>
          <a:xfrm>
            <a:off x="4586177" y="1525273"/>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454;p25">
            <a:extLst>
              <a:ext uri="{FF2B5EF4-FFF2-40B4-BE49-F238E27FC236}">
                <a16:creationId xmlns:a16="http://schemas.microsoft.com/office/drawing/2014/main" id="{318C9FD2-CEF0-6D1E-B8F4-564F915912C7}"/>
              </a:ext>
            </a:extLst>
          </p:cNvPr>
          <p:cNvGrpSpPr/>
          <p:nvPr/>
        </p:nvGrpSpPr>
        <p:grpSpPr>
          <a:xfrm>
            <a:off x="8761228" y="3455847"/>
            <a:ext cx="123262" cy="1326006"/>
            <a:chOff x="8008096" y="2108910"/>
            <a:chExt cx="199001" cy="2139769"/>
          </a:xfrm>
        </p:grpSpPr>
        <p:sp>
          <p:nvSpPr>
            <p:cNvPr id="40" name="Google Shape;455;p25">
              <a:extLst>
                <a:ext uri="{FF2B5EF4-FFF2-40B4-BE49-F238E27FC236}">
                  <a16:creationId xmlns:a16="http://schemas.microsoft.com/office/drawing/2014/main" id="{4AB728A5-BB6B-DBFC-6FC1-36411311932F}"/>
                </a:ext>
              </a:extLst>
            </p:cNvPr>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56;p25">
              <a:extLst>
                <a:ext uri="{FF2B5EF4-FFF2-40B4-BE49-F238E27FC236}">
                  <a16:creationId xmlns:a16="http://schemas.microsoft.com/office/drawing/2014/main" id="{A342BAA5-CADC-82A5-02CE-EF4BFCC058D1}"/>
                </a:ext>
              </a:extLst>
            </p:cNvPr>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1817;p52">
            <a:extLst>
              <a:ext uri="{FF2B5EF4-FFF2-40B4-BE49-F238E27FC236}">
                <a16:creationId xmlns:a16="http://schemas.microsoft.com/office/drawing/2014/main" id="{826727AB-9E7F-FB83-BB08-940995B12B8C}"/>
              </a:ext>
            </a:extLst>
          </p:cNvPr>
          <p:cNvSpPr/>
          <p:nvPr/>
        </p:nvSpPr>
        <p:spPr>
          <a:xfrm>
            <a:off x="1049411" y="1765872"/>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37;p25">
            <a:extLst>
              <a:ext uri="{FF2B5EF4-FFF2-40B4-BE49-F238E27FC236}">
                <a16:creationId xmlns:a16="http://schemas.microsoft.com/office/drawing/2014/main" id="{16987753-DBA7-2C22-0859-82D72AE74E2B}"/>
              </a:ext>
            </a:extLst>
          </p:cNvPr>
          <p:cNvSpPr/>
          <p:nvPr/>
        </p:nvSpPr>
        <p:spPr>
          <a:xfrm>
            <a:off x="276447" y="988411"/>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37;p25">
            <a:extLst>
              <a:ext uri="{FF2B5EF4-FFF2-40B4-BE49-F238E27FC236}">
                <a16:creationId xmlns:a16="http://schemas.microsoft.com/office/drawing/2014/main" id="{D5421144-7270-A0B8-01CD-6747F623EC84}"/>
              </a:ext>
            </a:extLst>
          </p:cNvPr>
          <p:cNvSpPr/>
          <p:nvPr/>
        </p:nvSpPr>
        <p:spPr>
          <a:xfrm>
            <a:off x="468279" y="1187122"/>
            <a:ext cx="125718" cy="131328"/>
          </a:xfrm>
          <a:custGeom>
            <a:avLst/>
            <a:gdLst/>
            <a:ahLst/>
            <a:cxnLst/>
            <a:rect l="l" t="t" r="r" b="b"/>
            <a:pathLst>
              <a:path w="2207" h="2207" fill="none" extrusionOk="0">
                <a:moveTo>
                  <a:pt x="0" y="1"/>
                </a:moveTo>
                <a:lnTo>
                  <a:pt x="2206" y="1"/>
                </a:lnTo>
                <a:lnTo>
                  <a:pt x="2206" y="2207"/>
                </a:lnTo>
                <a:lnTo>
                  <a:pt x="0" y="2207"/>
                </a:lnTo>
                <a:close/>
              </a:path>
            </a:pathLst>
          </a:custGeom>
          <a:solidFill>
            <a:schemeClr val="accent6">
              <a:lumMod val="60000"/>
              <a:lumOff val="40000"/>
            </a:schemeClr>
          </a:solid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1947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600;p30">
            <a:extLst>
              <a:ext uri="{FF2B5EF4-FFF2-40B4-BE49-F238E27FC236}">
                <a16:creationId xmlns:a16="http://schemas.microsoft.com/office/drawing/2014/main" id="{279974B6-7979-2540-C3CB-B164930A7CE5}"/>
              </a:ext>
            </a:extLst>
          </p:cNvPr>
          <p:cNvSpPr txBox="1">
            <a:spLocks/>
          </p:cNvSpPr>
          <p:nvPr/>
        </p:nvSpPr>
        <p:spPr>
          <a:xfrm>
            <a:off x="1377165" y="218520"/>
            <a:ext cx="4080883" cy="55961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Introduction | </a:t>
            </a:r>
            <a:r>
              <a:rPr kumimoji="0" lang="en" sz="2400" b="0" i="0" u="none"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Product Scope</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5" name="Picture 4">
            <a:extLst>
              <a:ext uri="{FF2B5EF4-FFF2-40B4-BE49-F238E27FC236}">
                <a16:creationId xmlns:a16="http://schemas.microsoft.com/office/drawing/2014/main" id="{C1AADE5E-3958-137B-C5C1-47F818CB5222}"/>
              </a:ext>
            </a:extLst>
          </p:cNvPr>
          <p:cNvPicPr>
            <a:picLocks noChangeAspect="1"/>
          </p:cNvPicPr>
          <p:nvPr/>
        </p:nvPicPr>
        <p:blipFill>
          <a:blip r:embed="rId2"/>
          <a:stretch>
            <a:fillRect/>
          </a:stretch>
        </p:blipFill>
        <p:spPr>
          <a:xfrm>
            <a:off x="815164" y="257151"/>
            <a:ext cx="441498" cy="405086"/>
          </a:xfrm>
          <a:prstGeom prst="rect">
            <a:avLst/>
          </a:prstGeom>
        </p:spPr>
      </p:pic>
      <p:sp>
        <p:nvSpPr>
          <p:cNvPr id="6" name="Google Shape;605;p30">
            <a:extLst>
              <a:ext uri="{FF2B5EF4-FFF2-40B4-BE49-F238E27FC236}">
                <a16:creationId xmlns:a16="http://schemas.microsoft.com/office/drawing/2014/main" id="{D69284A8-7D4F-8872-44F5-98CDF8BD802B}"/>
              </a:ext>
            </a:extLst>
          </p:cNvPr>
          <p:cNvSpPr txBox="1">
            <a:spLocks/>
          </p:cNvSpPr>
          <p:nvPr/>
        </p:nvSpPr>
        <p:spPr>
          <a:xfrm>
            <a:off x="1491310" y="599347"/>
            <a:ext cx="3852591" cy="63122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None/>
            </a:pPr>
            <a:r>
              <a:rPr lang="en-US" dirty="0">
                <a:solidFill>
                  <a:schemeClr val="accent5">
                    <a:lumMod val="40000"/>
                    <a:lumOff val="60000"/>
                  </a:schemeClr>
                </a:solidFill>
                <a:effectLst>
                  <a:outerShdw blurRad="38100" dist="38100" dir="2700000" algn="tl">
                    <a:srgbClr val="000000">
                      <a:alpha val="43137"/>
                    </a:srgbClr>
                  </a:outerShdw>
                </a:effectLst>
              </a:rPr>
              <a:t>Alignment with Corporate Goals</a:t>
            </a:r>
          </a:p>
        </p:txBody>
      </p:sp>
      <p:sp>
        <p:nvSpPr>
          <p:cNvPr id="10" name="Google Shape;605;p30">
            <a:extLst>
              <a:ext uri="{FF2B5EF4-FFF2-40B4-BE49-F238E27FC236}">
                <a16:creationId xmlns:a16="http://schemas.microsoft.com/office/drawing/2014/main" id="{CF235F6D-17E3-673F-E378-12C26A35B955}"/>
              </a:ext>
            </a:extLst>
          </p:cNvPr>
          <p:cNvSpPr txBox="1">
            <a:spLocks/>
          </p:cNvSpPr>
          <p:nvPr/>
        </p:nvSpPr>
        <p:spPr>
          <a:xfrm>
            <a:off x="145357" y="1473534"/>
            <a:ext cx="2116671" cy="28381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sz="1600" dirty="0">
                <a:solidFill>
                  <a:schemeClr val="accent5">
                    <a:lumMod val="40000"/>
                    <a:lumOff val="60000"/>
                  </a:schemeClr>
                </a:solidFill>
                <a:latin typeface="Share Tech" panose="020B0604020202020204" charset="0"/>
              </a:rPr>
              <a:t>Improved Efficiency</a:t>
            </a:r>
          </a:p>
          <a:p>
            <a:pPr marL="0" indent="0"/>
            <a:endParaRPr lang="en-US" sz="1600" dirty="0">
              <a:solidFill>
                <a:schemeClr val="accent5">
                  <a:lumMod val="40000"/>
                  <a:lumOff val="60000"/>
                </a:schemeClr>
              </a:solidFill>
              <a:latin typeface="Share Tech" panose="020B0604020202020204" charset="0"/>
            </a:endParaRPr>
          </a:p>
          <a:p>
            <a:pPr marL="0" indent="0"/>
            <a:endParaRPr lang="en-US" dirty="0">
              <a:solidFill>
                <a:schemeClr val="bg1">
                  <a:lumMod val="95000"/>
                </a:schemeClr>
              </a:solidFill>
            </a:endParaRPr>
          </a:p>
          <a:p>
            <a:pPr marL="0" indent="0" algn="just"/>
            <a:endParaRPr lang="en-US" dirty="0">
              <a:solidFill>
                <a:schemeClr val="bg1">
                  <a:lumMod val="95000"/>
                </a:schemeClr>
              </a:solidFill>
            </a:endParaRPr>
          </a:p>
          <a:p>
            <a:pPr marL="0" indent="0"/>
            <a:r>
              <a:rPr lang="en-US" sz="1200" dirty="0">
                <a:solidFill>
                  <a:schemeClr val="bg1">
                    <a:lumMod val="95000"/>
                  </a:schemeClr>
                </a:solidFill>
              </a:rPr>
              <a:t>By automating manual operations and streamlining data administration, the program improves overall clinic efficiency, freeing up staff members to focus on providing better patient care.</a:t>
            </a:r>
          </a:p>
        </p:txBody>
      </p:sp>
      <p:sp>
        <p:nvSpPr>
          <p:cNvPr id="11" name="Google Shape;605;p30">
            <a:extLst>
              <a:ext uri="{FF2B5EF4-FFF2-40B4-BE49-F238E27FC236}">
                <a16:creationId xmlns:a16="http://schemas.microsoft.com/office/drawing/2014/main" id="{F50F2D5C-85A9-2972-EC32-C0A1E3D8926C}"/>
              </a:ext>
            </a:extLst>
          </p:cNvPr>
          <p:cNvSpPr txBox="1">
            <a:spLocks/>
          </p:cNvSpPr>
          <p:nvPr/>
        </p:nvSpPr>
        <p:spPr>
          <a:xfrm>
            <a:off x="4615721" y="1473534"/>
            <a:ext cx="2116671" cy="24297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sz="1600" dirty="0">
                <a:solidFill>
                  <a:schemeClr val="accent5">
                    <a:lumMod val="40000"/>
                    <a:lumOff val="60000"/>
                  </a:schemeClr>
                </a:solidFill>
                <a:latin typeface="Share Tech" panose="020B0604020202020204" charset="0"/>
              </a:rPr>
              <a:t>Cost Savings</a:t>
            </a:r>
          </a:p>
          <a:p>
            <a:pPr marL="0" indent="0"/>
            <a:endParaRPr lang="en-US" dirty="0">
              <a:solidFill>
                <a:schemeClr val="bg1">
                  <a:lumMod val="95000"/>
                </a:schemeClr>
              </a:solidFill>
            </a:endParaRPr>
          </a:p>
          <a:p>
            <a:pPr marL="0" indent="0"/>
            <a:endParaRPr lang="en-US" dirty="0">
              <a:solidFill>
                <a:schemeClr val="bg1">
                  <a:lumMod val="95000"/>
                </a:schemeClr>
              </a:solidFill>
            </a:endParaRPr>
          </a:p>
          <a:p>
            <a:pPr marL="0" indent="0"/>
            <a:endParaRPr lang="en-US" dirty="0">
              <a:solidFill>
                <a:schemeClr val="bg1">
                  <a:lumMod val="95000"/>
                </a:schemeClr>
              </a:solidFill>
            </a:endParaRPr>
          </a:p>
          <a:p>
            <a:pPr marL="0" indent="0"/>
            <a:r>
              <a:rPr lang="en-US" sz="1200" dirty="0">
                <a:solidFill>
                  <a:schemeClr val="bg1">
                    <a:lumMod val="95000"/>
                  </a:schemeClr>
                </a:solidFill>
              </a:rPr>
              <a:t>By minimizing paperwork, removing the need for physical X-ray storage, and improving resource allocation, the program assists clinics in saving money on manual record-keeping.</a:t>
            </a:r>
          </a:p>
        </p:txBody>
      </p:sp>
      <p:sp>
        <p:nvSpPr>
          <p:cNvPr id="12" name="Google Shape;605;p30">
            <a:extLst>
              <a:ext uri="{FF2B5EF4-FFF2-40B4-BE49-F238E27FC236}">
                <a16:creationId xmlns:a16="http://schemas.microsoft.com/office/drawing/2014/main" id="{880782DB-A058-FDDA-2855-940189DCA214}"/>
              </a:ext>
            </a:extLst>
          </p:cNvPr>
          <p:cNvSpPr txBox="1">
            <a:spLocks/>
          </p:cNvSpPr>
          <p:nvPr/>
        </p:nvSpPr>
        <p:spPr>
          <a:xfrm>
            <a:off x="6881974" y="1473534"/>
            <a:ext cx="2116671" cy="25015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sz="1600" dirty="0">
                <a:solidFill>
                  <a:schemeClr val="accent5">
                    <a:lumMod val="40000"/>
                    <a:lumOff val="60000"/>
                  </a:schemeClr>
                </a:solidFill>
                <a:latin typeface="Share Tech" panose="020B0604020202020204" charset="0"/>
              </a:rPr>
              <a:t>Technological Innovation</a:t>
            </a:r>
          </a:p>
          <a:p>
            <a:pPr marL="0" indent="0"/>
            <a:endParaRPr lang="en-US" dirty="0">
              <a:solidFill>
                <a:schemeClr val="bg1">
                  <a:lumMod val="95000"/>
                </a:schemeClr>
              </a:solidFill>
            </a:endParaRPr>
          </a:p>
          <a:p>
            <a:pPr marL="0" indent="0"/>
            <a:endParaRPr lang="en-US" dirty="0">
              <a:solidFill>
                <a:schemeClr val="bg1">
                  <a:lumMod val="95000"/>
                </a:schemeClr>
              </a:solidFill>
            </a:endParaRPr>
          </a:p>
          <a:p>
            <a:pPr marL="0" indent="0"/>
            <a:r>
              <a:rPr lang="en-US" sz="1200" dirty="0">
                <a:solidFill>
                  <a:schemeClr val="bg1">
                    <a:lumMod val="95000"/>
                  </a:schemeClr>
                </a:solidFill>
              </a:rPr>
              <a:t>The online application's implementation demonstrates the clinic's dedication to adopting technology improvements in the area of dentistry. </a:t>
            </a:r>
          </a:p>
        </p:txBody>
      </p:sp>
      <p:sp>
        <p:nvSpPr>
          <p:cNvPr id="19" name="Google Shape;605;p30">
            <a:extLst>
              <a:ext uri="{FF2B5EF4-FFF2-40B4-BE49-F238E27FC236}">
                <a16:creationId xmlns:a16="http://schemas.microsoft.com/office/drawing/2014/main" id="{C198D708-77DD-D7EA-7FD4-6CD8BDB89033}"/>
              </a:ext>
            </a:extLst>
          </p:cNvPr>
          <p:cNvSpPr txBox="1">
            <a:spLocks/>
          </p:cNvSpPr>
          <p:nvPr/>
        </p:nvSpPr>
        <p:spPr>
          <a:xfrm>
            <a:off x="2441936" y="1473534"/>
            <a:ext cx="2116671" cy="27602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sz="1600" dirty="0">
                <a:solidFill>
                  <a:schemeClr val="accent5">
                    <a:lumMod val="40000"/>
                    <a:lumOff val="60000"/>
                  </a:schemeClr>
                </a:solidFill>
                <a:latin typeface="Share Tech" panose="020B0604020202020204" charset="0"/>
              </a:rPr>
              <a:t>Improved Patient Experience</a:t>
            </a:r>
          </a:p>
          <a:p>
            <a:pPr marL="0" indent="0"/>
            <a:endParaRPr lang="en-US" dirty="0">
              <a:solidFill>
                <a:schemeClr val="bg1">
                  <a:lumMod val="95000"/>
                </a:schemeClr>
              </a:solidFill>
            </a:endParaRPr>
          </a:p>
          <a:p>
            <a:pPr marL="0" indent="0"/>
            <a:endParaRPr lang="en-US" dirty="0">
              <a:solidFill>
                <a:schemeClr val="bg1">
                  <a:lumMod val="95000"/>
                </a:schemeClr>
              </a:solidFill>
            </a:endParaRPr>
          </a:p>
          <a:p>
            <a:pPr marL="0" indent="0"/>
            <a:r>
              <a:rPr lang="en-US" sz="1200" dirty="0">
                <a:solidFill>
                  <a:schemeClr val="bg1">
                    <a:lumMod val="95000"/>
                  </a:schemeClr>
                </a:solidFill>
              </a:rPr>
              <a:t>By providing quick appointment booking, easy access to medical records, and safe storage of X-ray pictures, the online application improves the patient experience.</a:t>
            </a:r>
          </a:p>
        </p:txBody>
      </p:sp>
      <p:sp>
        <p:nvSpPr>
          <p:cNvPr id="26" name="Google Shape;437;p25">
            <a:extLst>
              <a:ext uri="{FF2B5EF4-FFF2-40B4-BE49-F238E27FC236}">
                <a16:creationId xmlns:a16="http://schemas.microsoft.com/office/drawing/2014/main" id="{D3EAD534-3FD3-E0E4-390C-6CFF908CFB71}"/>
              </a:ext>
            </a:extLst>
          </p:cNvPr>
          <p:cNvSpPr/>
          <p:nvPr/>
        </p:nvSpPr>
        <p:spPr>
          <a:xfrm>
            <a:off x="8521842" y="4599328"/>
            <a:ext cx="182680" cy="17057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37;p25">
            <a:extLst>
              <a:ext uri="{FF2B5EF4-FFF2-40B4-BE49-F238E27FC236}">
                <a16:creationId xmlns:a16="http://schemas.microsoft.com/office/drawing/2014/main" id="{64C16414-3A3B-EC58-DE07-D0A0DC699108}"/>
              </a:ext>
            </a:extLst>
          </p:cNvPr>
          <p:cNvSpPr/>
          <p:nvPr/>
        </p:nvSpPr>
        <p:spPr>
          <a:xfrm>
            <a:off x="8273362" y="4481428"/>
            <a:ext cx="131961" cy="117900"/>
          </a:xfrm>
          <a:custGeom>
            <a:avLst/>
            <a:gdLst/>
            <a:ahLst/>
            <a:cxnLst/>
            <a:rect l="l" t="t" r="r" b="b"/>
            <a:pathLst>
              <a:path w="2207" h="2207" fill="none" extrusionOk="0">
                <a:moveTo>
                  <a:pt x="0" y="1"/>
                </a:moveTo>
                <a:lnTo>
                  <a:pt x="2206" y="1"/>
                </a:lnTo>
                <a:lnTo>
                  <a:pt x="2206" y="2207"/>
                </a:lnTo>
                <a:lnTo>
                  <a:pt x="0" y="2207"/>
                </a:lnTo>
                <a:close/>
              </a:path>
            </a:pathLst>
          </a:custGeom>
          <a:solidFill>
            <a:schemeClr val="accent6">
              <a:lumMod val="60000"/>
              <a:lumOff val="40000"/>
            </a:schemeClr>
          </a:solid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52;p25">
            <a:extLst>
              <a:ext uri="{FF2B5EF4-FFF2-40B4-BE49-F238E27FC236}">
                <a16:creationId xmlns:a16="http://schemas.microsoft.com/office/drawing/2014/main" id="{DFC38E4B-7F20-9005-D853-83EBA5D51A06}"/>
              </a:ext>
            </a:extLst>
          </p:cNvPr>
          <p:cNvSpPr/>
          <p:nvPr/>
        </p:nvSpPr>
        <p:spPr>
          <a:xfrm>
            <a:off x="2403146" y="2312082"/>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52;p25">
            <a:extLst>
              <a:ext uri="{FF2B5EF4-FFF2-40B4-BE49-F238E27FC236}">
                <a16:creationId xmlns:a16="http://schemas.microsoft.com/office/drawing/2014/main" id="{5F234F71-766A-D096-B7A6-AE446E83ABB4}"/>
              </a:ext>
            </a:extLst>
          </p:cNvPr>
          <p:cNvSpPr/>
          <p:nvPr/>
        </p:nvSpPr>
        <p:spPr>
          <a:xfrm>
            <a:off x="4585395" y="2312081"/>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52;p25">
            <a:extLst>
              <a:ext uri="{FF2B5EF4-FFF2-40B4-BE49-F238E27FC236}">
                <a16:creationId xmlns:a16="http://schemas.microsoft.com/office/drawing/2014/main" id="{7368A6C3-348F-6B63-A0C1-633A7EF19930}"/>
              </a:ext>
            </a:extLst>
          </p:cNvPr>
          <p:cNvSpPr/>
          <p:nvPr/>
        </p:nvSpPr>
        <p:spPr>
          <a:xfrm>
            <a:off x="6849546" y="2312080"/>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Rectangle 33">
            <a:extLst>
              <a:ext uri="{FF2B5EF4-FFF2-40B4-BE49-F238E27FC236}">
                <a16:creationId xmlns:a16="http://schemas.microsoft.com/office/drawing/2014/main" id="{55FF92DF-7AC0-33AC-E1BA-59891FF92461}"/>
              </a:ext>
            </a:extLst>
          </p:cNvPr>
          <p:cNvSpPr/>
          <p:nvPr/>
        </p:nvSpPr>
        <p:spPr>
          <a:xfrm>
            <a:off x="1869680" y="4016141"/>
            <a:ext cx="5492082" cy="1009762"/>
          </a:xfrm>
          <a:prstGeom prst="rect">
            <a:avLst/>
          </a:prstGeom>
          <a:solidFill>
            <a:srgbClr val="0028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150"/>
          </a:p>
        </p:txBody>
      </p:sp>
      <p:grpSp>
        <p:nvGrpSpPr>
          <p:cNvPr id="36" name="Google Shape;10523;p59">
            <a:extLst>
              <a:ext uri="{FF2B5EF4-FFF2-40B4-BE49-F238E27FC236}">
                <a16:creationId xmlns:a16="http://schemas.microsoft.com/office/drawing/2014/main" id="{EBFDFDEC-07F4-F220-276B-6A42896EECBC}"/>
              </a:ext>
            </a:extLst>
          </p:cNvPr>
          <p:cNvGrpSpPr/>
          <p:nvPr/>
        </p:nvGrpSpPr>
        <p:grpSpPr>
          <a:xfrm>
            <a:off x="3354522" y="2125799"/>
            <a:ext cx="297534" cy="258153"/>
            <a:chOff x="6649231" y="1500021"/>
            <a:chExt cx="390287" cy="367065"/>
          </a:xfrm>
        </p:grpSpPr>
        <p:sp>
          <p:nvSpPr>
            <p:cNvPr id="37" name="Google Shape;10524;p59">
              <a:extLst>
                <a:ext uri="{FF2B5EF4-FFF2-40B4-BE49-F238E27FC236}">
                  <a16:creationId xmlns:a16="http://schemas.microsoft.com/office/drawing/2014/main" id="{096583D2-DFCD-CF47-BFB3-E801A58A7E27}"/>
                </a:ext>
              </a:extLst>
            </p:cNvPr>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525;p59">
              <a:extLst>
                <a:ext uri="{FF2B5EF4-FFF2-40B4-BE49-F238E27FC236}">
                  <a16:creationId xmlns:a16="http://schemas.microsoft.com/office/drawing/2014/main" id="{82C2DC70-EC17-D59F-2B84-AD8B0B3338C7}"/>
                </a:ext>
              </a:extLst>
            </p:cNvPr>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526;p59">
              <a:extLst>
                <a:ext uri="{FF2B5EF4-FFF2-40B4-BE49-F238E27FC236}">
                  <a16:creationId xmlns:a16="http://schemas.microsoft.com/office/drawing/2014/main" id="{4DBB8CE8-448F-1BA5-85D1-158E37AD6F94}"/>
                </a:ext>
              </a:extLst>
            </p:cNvPr>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527;p59">
              <a:extLst>
                <a:ext uri="{FF2B5EF4-FFF2-40B4-BE49-F238E27FC236}">
                  <a16:creationId xmlns:a16="http://schemas.microsoft.com/office/drawing/2014/main" id="{C5A8F574-5443-4377-904E-64CBDD53DE5F}"/>
                </a:ext>
              </a:extLst>
            </p:cNvPr>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528;p59">
              <a:extLst>
                <a:ext uri="{FF2B5EF4-FFF2-40B4-BE49-F238E27FC236}">
                  <a16:creationId xmlns:a16="http://schemas.microsoft.com/office/drawing/2014/main" id="{7FCBF197-4DAE-BEF9-87E5-911D88741A0D}"/>
                </a:ext>
              </a:extLst>
            </p:cNvPr>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529;p59">
              <a:extLst>
                <a:ext uri="{FF2B5EF4-FFF2-40B4-BE49-F238E27FC236}">
                  <a16:creationId xmlns:a16="http://schemas.microsoft.com/office/drawing/2014/main" id="{C82E49E4-4C98-5CAD-9EBF-2D4163D06AFE}"/>
                </a:ext>
              </a:extLst>
            </p:cNvPr>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530;p59">
              <a:extLst>
                <a:ext uri="{FF2B5EF4-FFF2-40B4-BE49-F238E27FC236}">
                  <a16:creationId xmlns:a16="http://schemas.microsoft.com/office/drawing/2014/main" id="{0B52DAF8-CAC9-62B1-FAD9-A9A5916FAF39}"/>
                </a:ext>
              </a:extLst>
            </p:cNvPr>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531;p59">
              <a:extLst>
                <a:ext uri="{FF2B5EF4-FFF2-40B4-BE49-F238E27FC236}">
                  <a16:creationId xmlns:a16="http://schemas.microsoft.com/office/drawing/2014/main" id="{38D6A9E2-A238-44F0-7937-13F2A7CF31A0}"/>
                </a:ext>
              </a:extLst>
            </p:cNvPr>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532;p59">
              <a:extLst>
                <a:ext uri="{FF2B5EF4-FFF2-40B4-BE49-F238E27FC236}">
                  <a16:creationId xmlns:a16="http://schemas.microsoft.com/office/drawing/2014/main" id="{468965A0-BE01-FE88-539B-60B03EC01AAD}"/>
                </a:ext>
              </a:extLst>
            </p:cNvPr>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533;p59">
              <a:extLst>
                <a:ext uri="{FF2B5EF4-FFF2-40B4-BE49-F238E27FC236}">
                  <a16:creationId xmlns:a16="http://schemas.microsoft.com/office/drawing/2014/main" id="{0A861E60-4519-05C5-32F0-3D65B251A5AA}"/>
                </a:ext>
              </a:extLst>
            </p:cNvPr>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534;p59">
              <a:extLst>
                <a:ext uri="{FF2B5EF4-FFF2-40B4-BE49-F238E27FC236}">
                  <a16:creationId xmlns:a16="http://schemas.microsoft.com/office/drawing/2014/main" id="{0429F05D-D32D-82BF-D98C-C6FBA4C852A9}"/>
                </a:ext>
              </a:extLst>
            </p:cNvPr>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535;p59">
              <a:extLst>
                <a:ext uri="{FF2B5EF4-FFF2-40B4-BE49-F238E27FC236}">
                  <a16:creationId xmlns:a16="http://schemas.microsoft.com/office/drawing/2014/main" id="{76431033-98C4-6010-796B-14720FC25C38}"/>
                </a:ext>
              </a:extLst>
            </p:cNvPr>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11111;p60">
            <a:extLst>
              <a:ext uri="{FF2B5EF4-FFF2-40B4-BE49-F238E27FC236}">
                <a16:creationId xmlns:a16="http://schemas.microsoft.com/office/drawing/2014/main" id="{BB9A6E71-FFB4-A431-FEF3-9995F2F138CA}"/>
              </a:ext>
            </a:extLst>
          </p:cNvPr>
          <p:cNvGrpSpPr/>
          <p:nvPr/>
        </p:nvGrpSpPr>
        <p:grpSpPr>
          <a:xfrm>
            <a:off x="5458097" y="1915578"/>
            <a:ext cx="407536" cy="380374"/>
            <a:chOff x="3988156" y="3380210"/>
            <a:chExt cx="353954" cy="318880"/>
          </a:xfrm>
        </p:grpSpPr>
        <p:sp>
          <p:nvSpPr>
            <p:cNvPr id="50" name="Google Shape;11112;p60">
              <a:extLst>
                <a:ext uri="{FF2B5EF4-FFF2-40B4-BE49-F238E27FC236}">
                  <a16:creationId xmlns:a16="http://schemas.microsoft.com/office/drawing/2014/main" id="{DB17458F-D48A-BAE4-AC4B-8AA1D1D6FBDA}"/>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113;p60">
              <a:extLst>
                <a:ext uri="{FF2B5EF4-FFF2-40B4-BE49-F238E27FC236}">
                  <a16:creationId xmlns:a16="http://schemas.microsoft.com/office/drawing/2014/main" id="{CC91BA44-BE46-01BB-ED9A-8B3BB44E3551}"/>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114;p60">
              <a:extLst>
                <a:ext uri="{FF2B5EF4-FFF2-40B4-BE49-F238E27FC236}">
                  <a16:creationId xmlns:a16="http://schemas.microsoft.com/office/drawing/2014/main" id="{314D6F93-A538-BCC1-4BC7-8135FAD8F28D}"/>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115;p60">
              <a:extLst>
                <a:ext uri="{FF2B5EF4-FFF2-40B4-BE49-F238E27FC236}">
                  <a16:creationId xmlns:a16="http://schemas.microsoft.com/office/drawing/2014/main" id="{B76C6A35-C0A4-00E4-4494-4D426D0D87FE}"/>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116;p60">
              <a:extLst>
                <a:ext uri="{FF2B5EF4-FFF2-40B4-BE49-F238E27FC236}">
                  <a16:creationId xmlns:a16="http://schemas.microsoft.com/office/drawing/2014/main" id="{7716D8C8-AB25-D539-C91A-3B30C08CC494}"/>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11372;p60">
            <a:extLst>
              <a:ext uri="{FF2B5EF4-FFF2-40B4-BE49-F238E27FC236}">
                <a16:creationId xmlns:a16="http://schemas.microsoft.com/office/drawing/2014/main" id="{7A3E7C86-FC4A-3FC1-2CE9-BBEA397A7E06}"/>
              </a:ext>
            </a:extLst>
          </p:cNvPr>
          <p:cNvSpPr/>
          <p:nvPr/>
        </p:nvSpPr>
        <p:spPr>
          <a:xfrm>
            <a:off x="979791" y="1936697"/>
            <a:ext cx="441058" cy="434482"/>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13764;p64">
            <a:extLst>
              <a:ext uri="{FF2B5EF4-FFF2-40B4-BE49-F238E27FC236}">
                <a16:creationId xmlns:a16="http://schemas.microsoft.com/office/drawing/2014/main" id="{E8CCD9B2-9F71-A5CB-97EA-3DB035E9A88B}"/>
              </a:ext>
            </a:extLst>
          </p:cNvPr>
          <p:cNvGrpSpPr/>
          <p:nvPr/>
        </p:nvGrpSpPr>
        <p:grpSpPr>
          <a:xfrm>
            <a:off x="7733431" y="2153938"/>
            <a:ext cx="430778" cy="244524"/>
            <a:chOff x="7009649" y="1541981"/>
            <a:chExt cx="524940" cy="320655"/>
          </a:xfrm>
        </p:grpSpPr>
        <p:sp>
          <p:nvSpPr>
            <p:cNvPr id="58" name="Google Shape;13765;p64">
              <a:extLst>
                <a:ext uri="{FF2B5EF4-FFF2-40B4-BE49-F238E27FC236}">
                  <a16:creationId xmlns:a16="http://schemas.microsoft.com/office/drawing/2014/main" id="{84C9DA67-9B41-732E-0878-6E299AB37686}"/>
                </a:ext>
              </a:extLst>
            </p:cNvPr>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766;p64">
              <a:extLst>
                <a:ext uri="{FF2B5EF4-FFF2-40B4-BE49-F238E27FC236}">
                  <a16:creationId xmlns:a16="http://schemas.microsoft.com/office/drawing/2014/main" id="{B9D584CA-B5E6-4528-F79E-35CA6D7FBDC8}"/>
                </a:ext>
              </a:extLst>
            </p:cNvPr>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767;p64">
              <a:extLst>
                <a:ext uri="{FF2B5EF4-FFF2-40B4-BE49-F238E27FC236}">
                  <a16:creationId xmlns:a16="http://schemas.microsoft.com/office/drawing/2014/main" id="{0D6BE278-B208-C3CE-08E2-FFDDF6163CB2}"/>
                </a:ext>
              </a:extLst>
            </p:cNvPr>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768;p64">
              <a:extLst>
                <a:ext uri="{FF2B5EF4-FFF2-40B4-BE49-F238E27FC236}">
                  <a16:creationId xmlns:a16="http://schemas.microsoft.com/office/drawing/2014/main" id="{CCD16C81-65C9-03D5-A31F-8FC803624366}"/>
                </a:ext>
              </a:extLst>
            </p:cNvPr>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769;p64">
              <a:extLst>
                <a:ext uri="{FF2B5EF4-FFF2-40B4-BE49-F238E27FC236}">
                  <a16:creationId xmlns:a16="http://schemas.microsoft.com/office/drawing/2014/main" id="{683132E5-5C87-66E2-87F0-D7F59996F89B}"/>
                </a:ext>
              </a:extLst>
            </p:cNvPr>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770;p64">
              <a:extLst>
                <a:ext uri="{FF2B5EF4-FFF2-40B4-BE49-F238E27FC236}">
                  <a16:creationId xmlns:a16="http://schemas.microsoft.com/office/drawing/2014/main" id="{6909B628-69DE-C11F-AF72-163819A5AF8D}"/>
                </a:ext>
              </a:extLst>
            </p:cNvPr>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771;p64">
              <a:extLst>
                <a:ext uri="{FF2B5EF4-FFF2-40B4-BE49-F238E27FC236}">
                  <a16:creationId xmlns:a16="http://schemas.microsoft.com/office/drawing/2014/main" id="{F9F3CB8E-D4C7-607B-6414-2A5EC83C7F1F}"/>
                </a:ext>
              </a:extLst>
            </p:cNvPr>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772;p64">
              <a:extLst>
                <a:ext uri="{FF2B5EF4-FFF2-40B4-BE49-F238E27FC236}">
                  <a16:creationId xmlns:a16="http://schemas.microsoft.com/office/drawing/2014/main" id="{A4E46BE2-AA4A-9945-B3EB-1B98D08B24D6}"/>
                </a:ext>
              </a:extLst>
            </p:cNvPr>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45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600;p30">
            <a:extLst>
              <a:ext uri="{FF2B5EF4-FFF2-40B4-BE49-F238E27FC236}">
                <a16:creationId xmlns:a16="http://schemas.microsoft.com/office/drawing/2014/main" id="{71CE986D-5013-2154-0565-6EC9339F5D3F}"/>
              </a:ext>
            </a:extLst>
          </p:cNvPr>
          <p:cNvSpPr txBox="1">
            <a:spLocks/>
          </p:cNvSpPr>
          <p:nvPr/>
        </p:nvSpPr>
        <p:spPr>
          <a:xfrm>
            <a:off x="866801" y="360287"/>
            <a:ext cx="5718295" cy="55961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Overall Description | </a:t>
            </a:r>
            <a:r>
              <a:rPr kumimoji="0" lang="en" sz="2400" b="0" i="0" u="none"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Product Perspective</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6" name="Picture 5">
            <a:extLst>
              <a:ext uri="{FF2B5EF4-FFF2-40B4-BE49-F238E27FC236}">
                <a16:creationId xmlns:a16="http://schemas.microsoft.com/office/drawing/2014/main" id="{9F0813BE-740A-D896-056D-AF6706BFDC25}"/>
              </a:ext>
            </a:extLst>
          </p:cNvPr>
          <p:cNvPicPr>
            <a:picLocks noChangeAspect="1"/>
          </p:cNvPicPr>
          <p:nvPr/>
        </p:nvPicPr>
        <p:blipFill>
          <a:blip r:embed="rId2"/>
          <a:stretch>
            <a:fillRect/>
          </a:stretch>
        </p:blipFill>
        <p:spPr>
          <a:xfrm>
            <a:off x="304801" y="398918"/>
            <a:ext cx="441498" cy="405086"/>
          </a:xfrm>
          <a:prstGeom prst="rect">
            <a:avLst/>
          </a:prstGeom>
        </p:spPr>
      </p:pic>
      <p:sp>
        <p:nvSpPr>
          <p:cNvPr id="7" name="Google Shape;605;p30">
            <a:extLst>
              <a:ext uri="{FF2B5EF4-FFF2-40B4-BE49-F238E27FC236}">
                <a16:creationId xmlns:a16="http://schemas.microsoft.com/office/drawing/2014/main" id="{D01A4A13-99E9-BE7A-FDC4-99ED38D3C42D}"/>
              </a:ext>
            </a:extLst>
          </p:cNvPr>
          <p:cNvSpPr txBox="1">
            <a:spLocks/>
          </p:cNvSpPr>
          <p:nvPr/>
        </p:nvSpPr>
        <p:spPr>
          <a:xfrm>
            <a:off x="866801" y="1198948"/>
            <a:ext cx="5514752" cy="10805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accent5">
                    <a:lumMod val="20000"/>
                    <a:lumOff val="80000"/>
                  </a:schemeClr>
                </a:solidFill>
                <a:effectLst>
                  <a:outerShdw blurRad="38100" dist="38100" dir="2700000" algn="tl">
                    <a:srgbClr val="000000">
                      <a:alpha val="43137"/>
                    </a:srgbClr>
                  </a:outerShdw>
                </a:effectLst>
              </a:rPr>
              <a:t>This dental clinic management system web application was created by our team of five members and it is a new, independent product created in order to try to meet dental clinics' demands and improve their day-to-day operations.</a:t>
            </a:r>
          </a:p>
        </p:txBody>
      </p:sp>
      <p:sp>
        <p:nvSpPr>
          <p:cNvPr id="8" name="Google Shape;605;p30">
            <a:extLst>
              <a:ext uri="{FF2B5EF4-FFF2-40B4-BE49-F238E27FC236}">
                <a16:creationId xmlns:a16="http://schemas.microsoft.com/office/drawing/2014/main" id="{FF345D6B-EF3F-040C-1789-699553E600A1}"/>
              </a:ext>
            </a:extLst>
          </p:cNvPr>
          <p:cNvSpPr txBox="1">
            <a:spLocks/>
          </p:cNvSpPr>
          <p:nvPr/>
        </p:nvSpPr>
        <p:spPr>
          <a:xfrm>
            <a:off x="3382152" y="2863956"/>
            <a:ext cx="2671331" cy="1385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tx1">
                    <a:lumMod val="20000"/>
                    <a:lumOff val="80000"/>
                  </a:schemeClr>
                </a:solidFill>
                <a:effectLst>
                  <a:outerShdw blurRad="38100" dist="38100" dir="2700000" algn="tl">
                    <a:srgbClr val="000000">
                      <a:alpha val="43137"/>
                    </a:srgbClr>
                  </a:outerShdw>
                </a:effectLst>
              </a:rPr>
              <a:t>What inspired this application was the mere observation that many dental clinics still manually enter data, relying on antiquated procedures and paper-based systems. </a:t>
            </a:r>
          </a:p>
        </p:txBody>
      </p:sp>
      <p:sp>
        <p:nvSpPr>
          <p:cNvPr id="9" name="Google Shape;605;p30">
            <a:extLst>
              <a:ext uri="{FF2B5EF4-FFF2-40B4-BE49-F238E27FC236}">
                <a16:creationId xmlns:a16="http://schemas.microsoft.com/office/drawing/2014/main" id="{B04E134A-D1A1-9E47-A5C3-F871C93F74D6}"/>
              </a:ext>
            </a:extLst>
          </p:cNvPr>
          <p:cNvSpPr txBox="1">
            <a:spLocks/>
          </p:cNvSpPr>
          <p:nvPr/>
        </p:nvSpPr>
        <p:spPr>
          <a:xfrm>
            <a:off x="7024575" y="1139133"/>
            <a:ext cx="1510847" cy="31107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tx1">
                    <a:lumMod val="20000"/>
                    <a:lumOff val="80000"/>
                  </a:schemeClr>
                </a:solidFill>
                <a:effectLst>
                  <a:outerShdw blurRad="38100" dist="38100" dir="2700000" algn="tl">
                    <a:srgbClr val="000000">
                      <a:alpha val="43137"/>
                    </a:srgbClr>
                  </a:outerShdw>
                </a:effectLst>
              </a:rPr>
              <a:t>This online application acts as a digital platform that streamlines numerous clinic management duties. It does this by using technologies like </a:t>
            </a:r>
            <a:r>
              <a:rPr lang="en-US" sz="1400" dirty="0">
                <a:solidFill>
                  <a:schemeClr val="accent2">
                    <a:lumMod val="75000"/>
                  </a:schemeClr>
                </a:solidFill>
                <a:effectLst>
                  <a:outerShdw blurRad="38100" dist="38100" dir="2700000" algn="tl">
                    <a:srgbClr val="000000">
                      <a:alpha val="43137"/>
                    </a:srgbClr>
                  </a:outerShdw>
                </a:effectLst>
              </a:rPr>
              <a:t>PHP</a:t>
            </a:r>
            <a:r>
              <a:rPr lang="en-US" sz="1400" dirty="0">
                <a:solidFill>
                  <a:schemeClr val="tx1">
                    <a:lumMod val="20000"/>
                    <a:lumOff val="80000"/>
                  </a:schemeClr>
                </a:solidFill>
                <a:effectLst>
                  <a:outerShdw blurRad="38100" dist="38100" dir="2700000" algn="tl">
                    <a:srgbClr val="000000">
                      <a:alpha val="43137"/>
                    </a:srgbClr>
                  </a:outerShdw>
                </a:effectLst>
              </a:rPr>
              <a:t>, </a:t>
            </a:r>
            <a:r>
              <a:rPr lang="en-US" sz="1400" dirty="0">
                <a:solidFill>
                  <a:schemeClr val="accent2">
                    <a:lumMod val="75000"/>
                  </a:schemeClr>
                </a:solidFill>
                <a:effectLst>
                  <a:outerShdw blurRad="38100" dist="38100" dir="2700000" algn="tl">
                    <a:srgbClr val="000000">
                      <a:alpha val="43137"/>
                    </a:srgbClr>
                  </a:outerShdw>
                </a:effectLst>
              </a:rPr>
              <a:t>MySQL</a:t>
            </a:r>
            <a:r>
              <a:rPr lang="en-US" sz="1400" dirty="0">
                <a:solidFill>
                  <a:schemeClr val="tx1">
                    <a:lumMod val="20000"/>
                    <a:lumOff val="80000"/>
                  </a:schemeClr>
                </a:solidFill>
                <a:effectLst>
                  <a:outerShdw blurRad="38100" dist="38100" dir="2700000" algn="tl">
                    <a:srgbClr val="000000">
                      <a:alpha val="43137"/>
                    </a:srgbClr>
                  </a:outerShdw>
                </a:effectLst>
              </a:rPr>
              <a:t>, </a:t>
            </a:r>
            <a:r>
              <a:rPr lang="en-US" sz="1400" dirty="0">
                <a:solidFill>
                  <a:schemeClr val="accent2">
                    <a:lumMod val="75000"/>
                  </a:schemeClr>
                </a:solidFill>
                <a:effectLst>
                  <a:outerShdw blurRad="38100" dist="38100" dir="2700000" algn="tl">
                    <a:srgbClr val="000000">
                      <a:alpha val="43137"/>
                    </a:srgbClr>
                  </a:outerShdw>
                </a:effectLst>
              </a:rPr>
              <a:t>HTML</a:t>
            </a:r>
            <a:r>
              <a:rPr lang="en-US" sz="1400" dirty="0">
                <a:solidFill>
                  <a:schemeClr val="tx1">
                    <a:lumMod val="20000"/>
                    <a:lumOff val="80000"/>
                  </a:schemeClr>
                </a:solidFill>
                <a:effectLst>
                  <a:outerShdw blurRad="38100" dist="38100" dir="2700000" algn="tl">
                    <a:srgbClr val="000000">
                      <a:alpha val="43137"/>
                    </a:srgbClr>
                  </a:outerShdw>
                </a:effectLst>
              </a:rPr>
              <a:t>, </a:t>
            </a:r>
            <a:r>
              <a:rPr lang="en-US" sz="1400" dirty="0">
                <a:solidFill>
                  <a:schemeClr val="accent2">
                    <a:lumMod val="75000"/>
                  </a:schemeClr>
                </a:solidFill>
                <a:effectLst>
                  <a:outerShdw blurRad="38100" dist="38100" dir="2700000" algn="tl">
                    <a:srgbClr val="000000">
                      <a:alpha val="43137"/>
                    </a:srgbClr>
                  </a:outerShdw>
                </a:effectLst>
              </a:rPr>
              <a:t>CSS</a:t>
            </a:r>
            <a:r>
              <a:rPr lang="en-US" sz="1400" dirty="0">
                <a:solidFill>
                  <a:schemeClr val="tx1">
                    <a:lumMod val="20000"/>
                    <a:lumOff val="80000"/>
                  </a:schemeClr>
                </a:solidFill>
                <a:effectLst>
                  <a:outerShdw blurRad="38100" dist="38100" dir="2700000" algn="tl">
                    <a:srgbClr val="000000">
                      <a:alpha val="43137"/>
                    </a:srgbClr>
                  </a:outerShdw>
                </a:effectLst>
              </a:rPr>
              <a:t>, and </a:t>
            </a:r>
            <a:r>
              <a:rPr lang="en-US" sz="1400" dirty="0">
                <a:solidFill>
                  <a:schemeClr val="accent2">
                    <a:lumMod val="75000"/>
                  </a:schemeClr>
                </a:solidFill>
                <a:effectLst>
                  <a:outerShdw blurRad="38100" dist="38100" dir="2700000" algn="tl">
                    <a:srgbClr val="000000">
                      <a:alpha val="43137"/>
                    </a:srgbClr>
                  </a:outerShdw>
                </a:effectLst>
              </a:rPr>
              <a:t>JavaScript</a:t>
            </a:r>
            <a:r>
              <a:rPr lang="en-US" sz="1400" dirty="0">
                <a:solidFill>
                  <a:schemeClr val="tx1">
                    <a:lumMod val="20000"/>
                    <a:lumOff val="80000"/>
                  </a:schemeClr>
                </a:solidFill>
                <a:effectLst>
                  <a:outerShdw blurRad="38100" dist="38100" dir="2700000" algn="tl">
                    <a:srgbClr val="000000">
                      <a:alpha val="43137"/>
                    </a:srgbClr>
                  </a:outerShdw>
                </a:effectLst>
              </a:rPr>
              <a:t>.</a:t>
            </a:r>
          </a:p>
        </p:txBody>
      </p:sp>
      <p:pic>
        <p:nvPicPr>
          <p:cNvPr id="12" name="Picture 11">
            <a:extLst>
              <a:ext uri="{FF2B5EF4-FFF2-40B4-BE49-F238E27FC236}">
                <a16:creationId xmlns:a16="http://schemas.microsoft.com/office/drawing/2014/main" id="{C0B076FA-37B8-5AC1-4DAF-F22CF6764AA3}"/>
              </a:ext>
            </a:extLst>
          </p:cNvPr>
          <p:cNvPicPr>
            <a:picLocks noChangeAspect="1"/>
          </p:cNvPicPr>
          <p:nvPr/>
        </p:nvPicPr>
        <p:blipFill>
          <a:blip r:embed="rId3"/>
          <a:stretch>
            <a:fillRect/>
          </a:stretch>
        </p:blipFill>
        <p:spPr>
          <a:xfrm>
            <a:off x="1013637" y="3087522"/>
            <a:ext cx="2076882" cy="1080597"/>
          </a:xfrm>
          <a:prstGeom prst="round2DiagRect">
            <a:avLst>
              <a:gd name="adj1" fmla="val 16667"/>
              <a:gd name="adj2" fmla="val 0"/>
            </a:avLst>
          </a:prstGeom>
          <a:ln w="88900" cap="sq">
            <a:solidFill>
              <a:srgbClr val="002845"/>
            </a:solidFill>
            <a:miter lim="800000"/>
          </a:ln>
          <a:effectLst>
            <a:outerShdw blurRad="254000" algn="tl" rotWithShape="0">
              <a:srgbClr val="000000">
                <a:alpha val="43000"/>
              </a:srgbClr>
            </a:outerShdw>
          </a:effectLst>
        </p:spPr>
      </p:pic>
      <p:cxnSp>
        <p:nvCxnSpPr>
          <p:cNvPr id="14" name="Straight Connector 13">
            <a:extLst>
              <a:ext uri="{FF2B5EF4-FFF2-40B4-BE49-F238E27FC236}">
                <a16:creationId xmlns:a16="http://schemas.microsoft.com/office/drawing/2014/main" id="{01A2C779-053D-0E8E-A056-E2CB473E76D2}"/>
              </a:ext>
            </a:extLst>
          </p:cNvPr>
          <p:cNvCxnSpPr/>
          <p:nvPr/>
        </p:nvCxnSpPr>
        <p:spPr>
          <a:xfrm>
            <a:off x="1106785" y="2571750"/>
            <a:ext cx="4345172" cy="0"/>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CE1DAA-4773-70C6-3E23-D538E7DA2FB1}"/>
              </a:ext>
            </a:extLst>
          </p:cNvPr>
          <p:cNvCxnSpPr>
            <a:cxnSpLocks/>
          </p:cNvCxnSpPr>
          <p:nvPr/>
        </p:nvCxnSpPr>
        <p:spPr>
          <a:xfrm flipV="1">
            <a:off x="6518757" y="1903130"/>
            <a:ext cx="0" cy="1724690"/>
          </a:xfrm>
          <a:prstGeom prst="line">
            <a:avLst/>
          </a:prstGeom>
          <a:ln>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3309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600;p30">
            <a:extLst>
              <a:ext uri="{FF2B5EF4-FFF2-40B4-BE49-F238E27FC236}">
                <a16:creationId xmlns:a16="http://schemas.microsoft.com/office/drawing/2014/main" id="{C2E3567D-6CA0-57FE-60F9-EE18A08EDE7F}"/>
              </a:ext>
            </a:extLst>
          </p:cNvPr>
          <p:cNvSpPr txBox="1">
            <a:spLocks/>
          </p:cNvSpPr>
          <p:nvPr/>
        </p:nvSpPr>
        <p:spPr>
          <a:xfrm>
            <a:off x="923509" y="190167"/>
            <a:ext cx="5753738" cy="55961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Overall Description | </a:t>
            </a:r>
            <a:r>
              <a:rPr kumimoji="0" lang="en" sz="2400" b="0" i="0" u="none"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Product Functions</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16" name="Picture 15">
            <a:extLst>
              <a:ext uri="{FF2B5EF4-FFF2-40B4-BE49-F238E27FC236}">
                <a16:creationId xmlns:a16="http://schemas.microsoft.com/office/drawing/2014/main" id="{03B072FF-AD05-7EE1-C85A-9F07E0A9EAFA}"/>
              </a:ext>
            </a:extLst>
          </p:cNvPr>
          <p:cNvPicPr>
            <a:picLocks noChangeAspect="1"/>
          </p:cNvPicPr>
          <p:nvPr/>
        </p:nvPicPr>
        <p:blipFill>
          <a:blip r:embed="rId2"/>
          <a:stretch>
            <a:fillRect/>
          </a:stretch>
        </p:blipFill>
        <p:spPr>
          <a:xfrm>
            <a:off x="361508" y="228798"/>
            <a:ext cx="441498" cy="405086"/>
          </a:xfrm>
          <a:prstGeom prst="rect">
            <a:avLst/>
          </a:prstGeom>
        </p:spPr>
      </p:pic>
      <p:sp>
        <p:nvSpPr>
          <p:cNvPr id="18" name="Google Shape;605;p30">
            <a:extLst>
              <a:ext uri="{FF2B5EF4-FFF2-40B4-BE49-F238E27FC236}">
                <a16:creationId xmlns:a16="http://schemas.microsoft.com/office/drawing/2014/main" id="{0D70CA82-B065-6A9F-721D-5C95F5E6EFCB}"/>
              </a:ext>
            </a:extLst>
          </p:cNvPr>
          <p:cNvSpPr txBox="1">
            <a:spLocks/>
          </p:cNvSpPr>
          <p:nvPr/>
        </p:nvSpPr>
        <p:spPr>
          <a:xfrm>
            <a:off x="212126" y="1816297"/>
            <a:ext cx="2252085" cy="17991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None/>
            </a:pPr>
            <a:r>
              <a:rPr lang="en-US" sz="1200" dirty="0">
                <a:solidFill>
                  <a:schemeClr val="accent2">
                    <a:lumMod val="75000"/>
                  </a:schemeClr>
                </a:solidFill>
                <a:effectLst>
                  <a:outerShdw blurRad="38100" dist="38100" dir="2700000" algn="tl">
                    <a:srgbClr val="000000">
                      <a:alpha val="43137"/>
                    </a:srgbClr>
                  </a:outerShdw>
                </a:effectLst>
              </a:rPr>
              <a:t>Administrators</a:t>
            </a:r>
            <a:r>
              <a:rPr lang="en-US" sz="1200" dirty="0">
                <a:solidFill>
                  <a:schemeClr val="accent5">
                    <a:lumMod val="20000"/>
                    <a:lumOff val="80000"/>
                  </a:schemeClr>
                </a:solidFill>
                <a:effectLst>
                  <a:outerShdw blurRad="38100" dist="38100" dir="2700000" algn="tl">
                    <a:srgbClr val="000000">
                      <a:alpha val="43137"/>
                    </a:srgbClr>
                  </a:outerShdw>
                </a:effectLst>
              </a:rPr>
              <a:t> possess most of the functionalities that the system provides. They can create, read, update and delete all the entities of the system such as staff members, patients, appointments, services and more.</a:t>
            </a:r>
          </a:p>
        </p:txBody>
      </p:sp>
      <p:sp>
        <p:nvSpPr>
          <p:cNvPr id="19" name="Google Shape;605;p30">
            <a:extLst>
              <a:ext uri="{FF2B5EF4-FFF2-40B4-BE49-F238E27FC236}">
                <a16:creationId xmlns:a16="http://schemas.microsoft.com/office/drawing/2014/main" id="{466B8114-17F5-BE93-4DD2-D783954BC6D7}"/>
              </a:ext>
            </a:extLst>
          </p:cNvPr>
          <p:cNvSpPr txBox="1">
            <a:spLocks/>
          </p:cNvSpPr>
          <p:nvPr/>
        </p:nvSpPr>
        <p:spPr>
          <a:xfrm>
            <a:off x="2649524" y="1839891"/>
            <a:ext cx="1922476" cy="14637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None/>
            </a:pPr>
            <a:r>
              <a:rPr lang="en-US" sz="1200" dirty="0">
                <a:solidFill>
                  <a:schemeClr val="accent5">
                    <a:lumMod val="20000"/>
                    <a:lumOff val="80000"/>
                  </a:schemeClr>
                </a:solidFill>
                <a:effectLst>
                  <a:outerShdw blurRad="38100" dist="38100" dir="2700000" algn="tl">
                    <a:srgbClr val="000000">
                      <a:alpha val="43137"/>
                    </a:srgbClr>
                  </a:outerShdw>
                </a:effectLst>
              </a:rPr>
              <a:t>Each </a:t>
            </a:r>
            <a:r>
              <a:rPr lang="en-US" sz="1200" dirty="0">
                <a:solidFill>
                  <a:schemeClr val="accent5">
                    <a:lumMod val="50000"/>
                  </a:schemeClr>
                </a:solidFill>
                <a:effectLst>
                  <a:outerShdw blurRad="38100" dist="38100" dir="2700000" algn="tl">
                    <a:srgbClr val="000000">
                      <a:alpha val="43137"/>
                    </a:srgbClr>
                  </a:outerShdw>
                </a:effectLst>
              </a:rPr>
              <a:t>staff</a:t>
            </a:r>
            <a:r>
              <a:rPr lang="en-US" sz="1200" dirty="0">
                <a:solidFill>
                  <a:schemeClr val="accent5">
                    <a:lumMod val="20000"/>
                    <a:lumOff val="80000"/>
                  </a:schemeClr>
                </a:solidFill>
                <a:effectLst>
                  <a:outerShdw blurRad="38100" dist="38100" dir="2700000" algn="tl">
                    <a:srgbClr val="000000">
                      <a:alpha val="43137"/>
                    </a:srgbClr>
                  </a:outerShdw>
                </a:effectLst>
              </a:rPr>
              <a:t> member can perform the CRUD operations on the students, patients, emergency contacts, appointments, X-Rays, services and notes.</a:t>
            </a:r>
          </a:p>
        </p:txBody>
      </p:sp>
      <p:sp>
        <p:nvSpPr>
          <p:cNvPr id="20" name="Google Shape;605;p30">
            <a:extLst>
              <a:ext uri="{FF2B5EF4-FFF2-40B4-BE49-F238E27FC236}">
                <a16:creationId xmlns:a16="http://schemas.microsoft.com/office/drawing/2014/main" id="{8DDD0E7E-7690-A6E6-A29B-B069898E6A2F}"/>
              </a:ext>
            </a:extLst>
          </p:cNvPr>
          <p:cNvSpPr txBox="1">
            <a:spLocks/>
          </p:cNvSpPr>
          <p:nvPr/>
        </p:nvSpPr>
        <p:spPr>
          <a:xfrm>
            <a:off x="4757047" y="1839891"/>
            <a:ext cx="1922476" cy="220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None/>
            </a:pPr>
            <a:r>
              <a:rPr lang="en-US" sz="1200" dirty="0">
                <a:solidFill>
                  <a:schemeClr val="accent5">
                    <a:lumMod val="20000"/>
                    <a:lumOff val="80000"/>
                  </a:schemeClr>
                </a:solidFill>
                <a:effectLst>
                  <a:outerShdw blurRad="38100" dist="38100" dir="2700000" algn="tl">
                    <a:srgbClr val="000000">
                      <a:alpha val="43137"/>
                    </a:srgbClr>
                  </a:outerShdw>
                </a:effectLst>
              </a:rPr>
              <a:t>Due to their specific educational needs and also to guarantee data safety, </a:t>
            </a:r>
            <a:r>
              <a:rPr lang="en-US" sz="1200" dirty="0">
                <a:solidFill>
                  <a:schemeClr val="accent5">
                    <a:lumMod val="50000"/>
                  </a:schemeClr>
                </a:solidFill>
                <a:effectLst>
                  <a:outerShdw blurRad="38100" dist="38100" dir="2700000" algn="tl">
                    <a:srgbClr val="000000">
                      <a:alpha val="43137"/>
                    </a:srgbClr>
                  </a:outerShdw>
                </a:effectLst>
              </a:rPr>
              <a:t>dental students </a:t>
            </a:r>
            <a:r>
              <a:rPr lang="en-US" sz="1200" dirty="0">
                <a:solidFill>
                  <a:schemeClr val="accent5">
                    <a:lumMod val="20000"/>
                    <a:lumOff val="80000"/>
                  </a:schemeClr>
                </a:solidFill>
                <a:effectLst>
                  <a:outerShdw blurRad="38100" dist="38100" dir="2700000" algn="tl">
                    <a:srgbClr val="000000">
                      <a:alpha val="43137"/>
                    </a:srgbClr>
                  </a:outerShdw>
                </a:effectLst>
              </a:rPr>
              <a:t>only have a few limited functions. For instructional purposes, they can view patients, emergency contacts, X-Rays, appointments and notes.</a:t>
            </a:r>
          </a:p>
        </p:txBody>
      </p:sp>
      <p:sp>
        <p:nvSpPr>
          <p:cNvPr id="21" name="Google Shape;605;p30">
            <a:extLst>
              <a:ext uri="{FF2B5EF4-FFF2-40B4-BE49-F238E27FC236}">
                <a16:creationId xmlns:a16="http://schemas.microsoft.com/office/drawing/2014/main" id="{2A19AB54-3B88-CD6C-6592-C66D0236F522}"/>
              </a:ext>
            </a:extLst>
          </p:cNvPr>
          <p:cNvSpPr txBox="1">
            <a:spLocks/>
          </p:cNvSpPr>
          <p:nvPr/>
        </p:nvSpPr>
        <p:spPr>
          <a:xfrm>
            <a:off x="6864570" y="1839891"/>
            <a:ext cx="2080436" cy="20024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None/>
            </a:pPr>
            <a:r>
              <a:rPr lang="en-US" sz="1200" dirty="0">
                <a:solidFill>
                  <a:schemeClr val="accent5">
                    <a:lumMod val="50000"/>
                  </a:schemeClr>
                </a:solidFill>
                <a:effectLst>
                  <a:outerShdw blurRad="38100" dist="38100" dir="2700000" algn="tl">
                    <a:srgbClr val="000000">
                      <a:alpha val="43137"/>
                    </a:srgbClr>
                  </a:outerShdw>
                </a:effectLst>
              </a:rPr>
              <a:t>Patients</a:t>
            </a:r>
            <a:r>
              <a:rPr lang="en-US" sz="1200" dirty="0">
                <a:solidFill>
                  <a:schemeClr val="accent5">
                    <a:lumMod val="20000"/>
                    <a:lumOff val="80000"/>
                  </a:schemeClr>
                </a:solidFill>
                <a:effectLst>
                  <a:outerShdw blurRad="38100" dist="38100" dir="2700000" algn="tl">
                    <a:srgbClr val="000000">
                      <a:alpha val="43137"/>
                    </a:srgbClr>
                  </a:outerShdw>
                </a:effectLst>
              </a:rPr>
              <a:t> can read details about the clinic's services, including their durations, fees, and descriptions, in order to be more informed. They can book appointments to their preferred schedules of days and hours, they can add X-Rays.</a:t>
            </a:r>
          </a:p>
        </p:txBody>
      </p:sp>
      <p:grpSp>
        <p:nvGrpSpPr>
          <p:cNvPr id="22" name="Google Shape;10281;p59">
            <a:extLst>
              <a:ext uri="{FF2B5EF4-FFF2-40B4-BE49-F238E27FC236}">
                <a16:creationId xmlns:a16="http://schemas.microsoft.com/office/drawing/2014/main" id="{709C499B-3001-9148-1526-9D33FAC49BD3}"/>
              </a:ext>
            </a:extLst>
          </p:cNvPr>
          <p:cNvGrpSpPr/>
          <p:nvPr/>
        </p:nvGrpSpPr>
        <p:grpSpPr>
          <a:xfrm>
            <a:off x="3509670" y="1463535"/>
            <a:ext cx="202184" cy="352762"/>
            <a:chOff x="7184363" y="3809604"/>
            <a:chExt cx="202184" cy="352762"/>
          </a:xfrm>
        </p:grpSpPr>
        <p:sp>
          <p:nvSpPr>
            <p:cNvPr id="23" name="Google Shape;10282;p59">
              <a:extLst>
                <a:ext uri="{FF2B5EF4-FFF2-40B4-BE49-F238E27FC236}">
                  <a16:creationId xmlns:a16="http://schemas.microsoft.com/office/drawing/2014/main" id="{781A528A-4591-F247-5160-D509AA8CE5F7}"/>
                </a:ext>
              </a:extLst>
            </p:cNvPr>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283;p59">
              <a:extLst>
                <a:ext uri="{FF2B5EF4-FFF2-40B4-BE49-F238E27FC236}">
                  <a16:creationId xmlns:a16="http://schemas.microsoft.com/office/drawing/2014/main" id="{89D40362-9B3A-907F-6157-502131666EEA}"/>
                </a:ext>
              </a:extLst>
            </p:cNvPr>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12136;p61">
            <a:extLst>
              <a:ext uri="{FF2B5EF4-FFF2-40B4-BE49-F238E27FC236}">
                <a16:creationId xmlns:a16="http://schemas.microsoft.com/office/drawing/2014/main" id="{E438A9A5-3FAB-4C5C-885B-DCD956B29D24}"/>
              </a:ext>
            </a:extLst>
          </p:cNvPr>
          <p:cNvGrpSpPr/>
          <p:nvPr/>
        </p:nvGrpSpPr>
        <p:grpSpPr>
          <a:xfrm>
            <a:off x="5579083" y="1461037"/>
            <a:ext cx="278404" cy="355260"/>
            <a:chOff x="8047661" y="1501037"/>
            <a:chExt cx="278404" cy="355260"/>
          </a:xfrm>
        </p:grpSpPr>
        <p:sp>
          <p:nvSpPr>
            <p:cNvPr id="26" name="Google Shape;12137;p61">
              <a:extLst>
                <a:ext uri="{FF2B5EF4-FFF2-40B4-BE49-F238E27FC236}">
                  <a16:creationId xmlns:a16="http://schemas.microsoft.com/office/drawing/2014/main" id="{56E2DBB6-7734-FC7D-7BEB-B2CBFC43AF85}"/>
                </a:ext>
              </a:extLst>
            </p:cNvPr>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138;p61">
              <a:extLst>
                <a:ext uri="{FF2B5EF4-FFF2-40B4-BE49-F238E27FC236}">
                  <a16:creationId xmlns:a16="http://schemas.microsoft.com/office/drawing/2014/main" id="{98DE7D6D-2D41-A839-9BE1-F56E7E653AD7}"/>
                </a:ext>
              </a:extLst>
            </p:cNvPr>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139;p61">
              <a:extLst>
                <a:ext uri="{FF2B5EF4-FFF2-40B4-BE49-F238E27FC236}">
                  <a16:creationId xmlns:a16="http://schemas.microsoft.com/office/drawing/2014/main" id="{6A4FB818-099D-C923-9A12-2675D4FD9592}"/>
                </a:ext>
              </a:extLst>
            </p:cNvPr>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140;p61">
              <a:extLst>
                <a:ext uri="{FF2B5EF4-FFF2-40B4-BE49-F238E27FC236}">
                  <a16:creationId xmlns:a16="http://schemas.microsoft.com/office/drawing/2014/main" id="{C79996B6-6510-5161-2C8E-09267C524301}"/>
                </a:ext>
              </a:extLst>
            </p:cNvPr>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1771;p61">
            <a:extLst>
              <a:ext uri="{FF2B5EF4-FFF2-40B4-BE49-F238E27FC236}">
                <a16:creationId xmlns:a16="http://schemas.microsoft.com/office/drawing/2014/main" id="{11EBFD39-CB0C-D776-2AF8-DF9270F0CB2F}"/>
              </a:ext>
            </a:extLst>
          </p:cNvPr>
          <p:cNvGrpSpPr/>
          <p:nvPr/>
        </p:nvGrpSpPr>
        <p:grpSpPr>
          <a:xfrm>
            <a:off x="1207630" y="1439985"/>
            <a:ext cx="261075" cy="347815"/>
            <a:chOff x="6709751" y="2881842"/>
            <a:chExt cx="261075" cy="347815"/>
          </a:xfrm>
        </p:grpSpPr>
        <p:sp>
          <p:nvSpPr>
            <p:cNvPr id="31" name="Google Shape;11772;p61">
              <a:extLst>
                <a:ext uri="{FF2B5EF4-FFF2-40B4-BE49-F238E27FC236}">
                  <a16:creationId xmlns:a16="http://schemas.microsoft.com/office/drawing/2014/main" id="{1CBFD86A-C07A-B5E1-09C8-782927DF156D}"/>
                </a:ext>
              </a:extLst>
            </p:cNvPr>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773;p61">
              <a:extLst>
                <a:ext uri="{FF2B5EF4-FFF2-40B4-BE49-F238E27FC236}">
                  <a16:creationId xmlns:a16="http://schemas.microsoft.com/office/drawing/2014/main" id="{CFD1A26E-7334-DAB6-C2ED-B4499D81D753}"/>
                </a:ext>
              </a:extLst>
            </p:cNvPr>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774;p61">
              <a:extLst>
                <a:ext uri="{FF2B5EF4-FFF2-40B4-BE49-F238E27FC236}">
                  <a16:creationId xmlns:a16="http://schemas.microsoft.com/office/drawing/2014/main" id="{7CA30623-CE8B-E548-89C3-29DD7FECDCD8}"/>
                </a:ext>
              </a:extLst>
            </p:cNvPr>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775;p61">
              <a:extLst>
                <a:ext uri="{FF2B5EF4-FFF2-40B4-BE49-F238E27FC236}">
                  <a16:creationId xmlns:a16="http://schemas.microsoft.com/office/drawing/2014/main" id="{0646B79E-3B57-D094-E94F-19C2A47D6909}"/>
                </a:ext>
              </a:extLst>
            </p:cNvPr>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776;p61">
              <a:extLst>
                <a:ext uri="{FF2B5EF4-FFF2-40B4-BE49-F238E27FC236}">
                  <a16:creationId xmlns:a16="http://schemas.microsoft.com/office/drawing/2014/main" id="{47E26D58-04F8-2C21-EBDB-4C09DC75AD1D}"/>
                </a:ext>
              </a:extLst>
            </p:cNvPr>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777;p61">
              <a:extLst>
                <a:ext uri="{FF2B5EF4-FFF2-40B4-BE49-F238E27FC236}">
                  <a16:creationId xmlns:a16="http://schemas.microsoft.com/office/drawing/2014/main" id="{C66EAAEA-A44B-3494-6ED7-9CDAAC8102F9}"/>
                </a:ext>
              </a:extLst>
            </p:cNvPr>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12103;p61">
            <a:extLst>
              <a:ext uri="{FF2B5EF4-FFF2-40B4-BE49-F238E27FC236}">
                <a16:creationId xmlns:a16="http://schemas.microsoft.com/office/drawing/2014/main" id="{36178D2B-976A-82E1-6CFE-A534BF6B5B99}"/>
              </a:ext>
            </a:extLst>
          </p:cNvPr>
          <p:cNvGrpSpPr/>
          <p:nvPr/>
        </p:nvGrpSpPr>
        <p:grpSpPr>
          <a:xfrm>
            <a:off x="7763701" y="1461037"/>
            <a:ext cx="282174" cy="355735"/>
            <a:chOff x="7144274" y="1500214"/>
            <a:chExt cx="282174" cy="355735"/>
          </a:xfrm>
        </p:grpSpPr>
        <p:sp>
          <p:nvSpPr>
            <p:cNvPr id="38" name="Google Shape;12104;p61">
              <a:extLst>
                <a:ext uri="{FF2B5EF4-FFF2-40B4-BE49-F238E27FC236}">
                  <a16:creationId xmlns:a16="http://schemas.microsoft.com/office/drawing/2014/main" id="{152E88D2-A865-4E12-F65F-011C643B557A}"/>
                </a:ext>
              </a:extLst>
            </p:cNvPr>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105;p61">
              <a:extLst>
                <a:ext uri="{FF2B5EF4-FFF2-40B4-BE49-F238E27FC236}">
                  <a16:creationId xmlns:a16="http://schemas.microsoft.com/office/drawing/2014/main" id="{E2B4C652-85A2-9A25-6DB8-39FB0E500D91}"/>
                </a:ext>
              </a:extLst>
            </p:cNvPr>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106;p61">
              <a:extLst>
                <a:ext uri="{FF2B5EF4-FFF2-40B4-BE49-F238E27FC236}">
                  <a16:creationId xmlns:a16="http://schemas.microsoft.com/office/drawing/2014/main" id="{CB3ADF3F-A6C6-F75B-6DF4-FD394FAE8112}"/>
                </a:ext>
              </a:extLst>
            </p:cNvPr>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107;p61">
              <a:extLst>
                <a:ext uri="{FF2B5EF4-FFF2-40B4-BE49-F238E27FC236}">
                  <a16:creationId xmlns:a16="http://schemas.microsoft.com/office/drawing/2014/main" id="{152A7558-B0E1-97E8-EB35-299CF39F8F66}"/>
                </a:ext>
              </a:extLst>
            </p:cNvPr>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108;p61">
              <a:extLst>
                <a:ext uri="{FF2B5EF4-FFF2-40B4-BE49-F238E27FC236}">
                  <a16:creationId xmlns:a16="http://schemas.microsoft.com/office/drawing/2014/main" id="{EB2CEC94-9F0B-F1F9-B831-655E06A0971F}"/>
                </a:ext>
              </a:extLst>
            </p:cNvPr>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109;p61">
              <a:extLst>
                <a:ext uri="{FF2B5EF4-FFF2-40B4-BE49-F238E27FC236}">
                  <a16:creationId xmlns:a16="http://schemas.microsoft.com/office/drawing/2014/main" id="{6B96D67A-7D77-F8F3-4446-8401CC94726C}"/>
                </a:ext>
              </a:extLst>
            </p:cNvPr>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43263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Google Shape;600;p30">
            <a:extLst>
              <a:ext uri="{FF2B5EF4-FFF2-40B4-BE49-F238E27FC236}">
                <a16:creationId xmlns:a16="http://schemas.microsoft.com/office/drawing/2014/main" id="{31D95606-3ED5-94F6-3796-687C77D7102E}"/>
              </a:ext>
            </a:extLst>
          </p:cNvPr>
          <p:cNvSpPr txBox="1">
            <a:spLocks/>
          </p:cNvSpPr>
          <p:nvPr/>
        </p:nvSpPr>
        <p:spPr>
          <a:xfrm>
            <a:off x="532538" y="146317"/>
            <a:ext cx="6585019" cy="601377"/>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kumimoji="0" lang="en" sz="3000" b="0" i="0" u="none" strike="noStrike" kern="0" cap="none" spc="0" normalizeH="0" baseline="0" noProof="0" dirty="0">
                <a:ln>
                  <a:noFill/>
                </a:ln>
                <a:solidFill>
                  <a:srgbClr val="5EFFFD">
                    <a:lumMod val="50000"/>
                  </a:srgbClr>
                </a:solidFill>
                <a:effectLst>
                  <a:outerShdw blurRad="38100" dist="38100" dir="2700000" algn="tl">
                    <a:srgbClr val="000000">
                      <a:alpha val="43137"/>
                    </a:srgbClr>
                  </a:outerShdw>
                </a:effectLst>
                <a:uLnTx/>
                <a:uFillTx/>
                <a:latin typeface="Share Tech"/>
                <a:sym typeface="Share Tech"/>
              </a:rPr>
              <a:t>Overall Description | </a:t>
            </a:r>
            <a:r>
              <a:rPr kumimoji="0" lang="en" sz="2400" b="0" i="0" u="none" strike="noStrike" kern="0" cap="none" spc="0" normalizeH="0" baseline="0" noProof="0" dirty="0">
                <a:ln>
                  <a:noFill/>
                </a:ln>
                <a:solidFill>
                  <a:srgbClr val="5EFFFD">
                    <a:lumMod val="20000"/>
                    <a:lumOff val="80000"/>
                  </a:srgbClr>
                </a:solidFill>
                <a:effectLst>
                  <a:outerShdw blurRad="38100" dist="38100" dir="2700000" algn="tl">
                    <a:srgbClr val="000000">
                      <a:alpha val="43137"/>
                    </a:srgbClr>
                  </a:outerShdw>
                </a:effectLst>
                <a:uLnTx/>
                <a:uFillTx/>
                <a:latin typeface="Share Tech" panose="020B0604020202020204" charset="0"/>
                <a:sym typeface="Share Tech"/>
              </a:rPr>
              <a:t>Operating Environment</a:t>
            </a:r>
            <a:endParaRPr lang="en-US" sz="3000" dirty="0">
              <a:solidFill>
                <a:schemeClr val="accent5">
                  <a:lumMod val="50000"/>
                </a:schemeClr>
              </a:solidFill>
              <a:effectLst>
                <a:outerShdw blurRad="38100" dist="38100" dir="2700000" algn="tl">
                  <a:srgbClr val="000000">
                    <a:alpha val="43137"/>
                  </a:srgbClr>
                </a:outerShdw>
              </a:effectLst>
              <a:latin typeface="Share Tech" panose="020B0604020202020204" charset="0"/>
            </a:endParaRPr>
          </a:p>
        </p:txBody>
      </p:sp>
      <p:pic>
        <p:nvPicPr>
          <p:cNvPr id="40" name="Picture 39">
            <a:extLst>
              <a:ext uri="{FF2B5EF4-FFF2-40B4-BE49-F238E27FC236}">
                <a16:creationId xmlns:a16="http://schemas.microsoft.com/office/drawing/2014/main" id="{451AE537-D3B6-BADA-A3CD-34FB4C167FF2}"/>
              </a:ext>
            </a:extLst>
          </p:cNvPr>
          <p:cNvPicPr>
            <a:picLocks noChangeAspect="1"/>
          </p:cNvPicPr>
          <p:nvPr/>
        </p:nvPicPr>
        <p:blipFill>
          <a:blip r:embed="rId2"/>
          <a:stretch>
            <a:fillRect/>
          </a:stretch>
        </p:blipFill>
        <p:spPr>
          <a:xfrm>
            <a:off x="163421" y="194933"/>
            <a:ext cx="441498" cy="405086"/>
          </a:xfrm>
          <a:prstGeom prst="rect">
            <a:avLst/>
          </a:prstGeom>
        </p:spPr>
      </p:pic>
      <p:sp>
        <p:nvSpPr>
          <p:cNvPr id="45" name="Google Shape;605;p30">
            <a:extLst>
              <a:ext uri="{FF2B5EF4-FFF2-40B4-BE49-F238E27FC236}">
                <a16:creationId xmlns:a16="http://schemas.microsoft.com/office/drawing/2014/main" id="{3F32C8D7-8D94-8D7E-6C3C-E59A332AD1C5}"/>
              </a:ext>
            </a:extLst>
          </p:cNvPr>
          <p:cNvSpPr txBox="1">
            <a:spLocks/>
          </p:cNvSpPr>
          <p:nvPr/>
        </p:nvSpPr>
        <p:spPr>
          <a:xfrm>
            <a:off x="502690" y="1568460"/>
            <a:ext cx="2610557" cy="18024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None/>
            </a:pPr>
            <a:r>
              <a:rPr lang="en-US" sz="1400" dirty="0">
                <a:solidFill>
                  <a:schemeClr val="accent2">
                    <a:lumMod val="40000"/>
                    <a:lumOff val="60000"/>
                  </a:schemeClr>
                </a:solidFill>
                <a:effectLst>
                  <a:outerShdw blurRad="38100" dist="38100" dir="2700000" algn="tl">
                    <a:srgbClr val="000000">
                      <a:alpha val="43137"/>
                    </a:srgbClr>
                  </a:outerShdw>
                </a:effectLst>
              </a:rPr>
              <a:t>Hardware Platform</a:t>
            </a:r>
            <a:endParaRPr lang="en-US" sz="1400" dirty="0">
              <a:solidFill>
                <a:schemeClr val="accent5">
                  <a:lumMod val="20000"/>
                  <a:lumOff val="80000"/>
                </a:schemeClr>
              </a:solidFill>
              <a:effectLst>
                <a:outerShdw blurRad="38100" dist="38100" dir="2700000" algn="tl">
                  <a:srgbClr val="000000">
                    <a:alpha val="43137"/>
                  </a:srgbClr>
                </a:outerShdw>
              </a:effectLst>
            </a:endParaRPr>
          </a:p>
          <a:p>
            <a:pPr marL="0" indent="0" algn="ctr">
              <a:buNone/>
            </a:pPr>
            <a:r>
              <a:rPr lang="en-US" sz="1300" dirty="0">
                <a:solidFill>
                  <a:schemeClr val="accent5">
                    <a:lumMod val="20000"/>
                    <a:lumOff val="80000"/>
                  </a:schemeClr>
                </a:solidFill>
                <a:effectLst>
                  <a:outerShdw blurRad="38100" dist="38100" dir="2700000" algn="tl">
                    <a:srgbClr val="000000">
                      <a:alpha val="43137"/>
                    </a:srgbClr>
                  </a:outerShdw>
                </a:effectLst>
              </a:rPr>
              <a:t>The application may run on ordinary hardware that is typically used in web-based systems. It works with desktop PCs, laptops, and mobile devices such as tablets and smartphones.</a:t>
            </a:r>
          </a:p>
        </p:txBody>
      </p:sp>
      <p:sp>
        <p:nvSpPr>
          <p:cNvPr id="46" name="Google Shape;605;p30">
            <a:extLst>
              <a:ext uri="{FF2B5EF4-FFF2-40B4-BE49-F238E27FC236}">
                <a16:creationId xmlns:a16="http://schemas.microsoft.com/office/drawing/2014/main" id="{66EB6804-7A70-A2CA-72BB-58B66DE2F3F4}"/>
              </a:ext>
            </a:extLst>
          </p:cNvPr>
          <p:cNvSpPr txBox="1">
            <a:spLocks/>
          </p:cNvSpPr>
          <p:nvPr/>
        </p:nvSpPr>
        <p:spPr>
          <a:xfrm>
            <a:off x="3113247" y="1568460"/>
            <a:ext cx="2610558" cy="24770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None/>
            </a:pPr>
            <a:r>
              <a:rPr lang="en-US" sz="1400" dirty="0">
                <a:solidFill>
                  <a:schemeClr val="accent2">
                    <a:lumMod val="40000"/>
                    <a:lumOff val="60000"/>
                  </a:schemeClr>
                </a:solidFill>
                <a:effectLst>
                  <a:outerShdw blurRad="38100" dist="38100" dir="2700000" algn="tl">
                    <a:srgbClr val="000000">
                      <a:alpha val="43137"/>
                    </a:srgbClr>
                  </a:outerShdw>
                </a:effectLst>
              </a:rPr>
              <a:t>Operating System</a:t>
            </a:r>
          </a:p>
          <a:p>
            <a:pPr marL="0" indent="0" algn="ctr">
              <a:buNone/>
            </a:pPr>
            <a:r>
              <a:rPr lang="en-US" sz="1300" dirty="0">
                <a:solidFill>
                  <a:schemeClr val="accent5">
                    <a:lumMod val="20000"/>
                    <a:lumOff val="80000"/>
                  </a:schemeClr>
                </a:solidFill>
                <a:effectLst>
                  <a:outerShdw blurRad="38100" dist="38100" dir="2700000" algn="tl">
                    <a:srgbClr val="000000">
                      <a:alpha val="43137"/>
                    </a:srgbClr>
                  </a:outerShdw>
                </a:effectLst>
              </a:rPr>
              <a:t>The dental clinic management system web application is compatible with various operating systems such as Microsoft Windows, macOS, Linux etc.</a:t>
            </a:r>
          </a:p>
        </p:txBody>
      </p:sp>
      <p:sp>
        <p:nvSpPr>
          <p:cNvPr id="49" name="Rectangle 48">
            <a:extLst>
              <a:ext uri="{FF2B5EF4-FFF2-40B4-BE49-F238E27FC236}">
                <a16:creationId xmlns:a16="http://schemas.microsoft.com/office/drawing/2014/main" id="{6144052F-3CFE-D526-1475-DD2892C4A517}"/>
              </a:ext>
            </a:extLst>
          </p:cNvPr>
          <p:cNvSpPr/>
          <p:nvPr/>
        </p:nvSpPr>
        <p:spPr>
          <a:xfrm>
            <a:off x="7861922" y="2781375"/>
            <a:ext cx="472440" cy="1021080"/>
          </a:xfrm>
          <a:prstGeom prst="rect">
            <a:avLst/>
          </a:prstGeom>
          <a:solidFill>
            <a:srgbClr val="0028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150"/>
          </a:p>
        </p:txBody>
      </p:sp>
      <p:sp>
        <p:nvSpPr>
          <p:cNvPr id="47" name="Google Shape;605;p30">
            <a:extLst>
              <a:ext uri="{FF2B5EF4-FFF2-40B4-BE49-F238E27FC236}">
                <a16:creationId xmlns:a16="http://schemas.microsoft.com/office/drawing/2014/main" id="{D1998A2A-D6F5-40AC-95A8-39CB7FDB8F91}"/>
              </a:ext>
            </a:extLst>
          </p:cNvPr>
          <p:cNvSpPr txBox="1">
            <a:spLocks/>
          </p:cNvSpPr>
          <p:nvPr/>
        </p:nvSpPr>
        <p:spPr>
          <a:xfrm>
            <a:off x="5915839" y="1568460"/>
            <a:ext cx="2903330" cy="22339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accent2">
                    <a:lumMod val="40000"/>
                    <a:lumOff val="60000"/>
                  </a:schemeClr>
                </a:solidFill>
                <a:effectLst>
                  <a:outerShdw blurRad="38100" dist="38100" dir="2700000" algn="tl">
                    <a:srgbClr val="000000">
                      <a:alpha val="43137"/>
                    </a:srgbClr>
                  </a:outerShdw>
                </a:effectLst>
              </a:rPr>
              <a:t>Web Server and Software Components</a:t>
            </a:r>
          </a:p>
          <a:p>
            <a:pPr marL="0" indent="0">
              <a:buNone/>
            </a:pPr>
            <a:r>
              <a:rPr lang="en-US" sz="1300" dirty="0">
                <a:solidFill>
                  <a:schemeClr val="accent5">
                    <a:lumMod val="20000"/>
                    <a:lumOff val="80000"/>
                  </a:schemeClr>
                </a:solidFill>
                <a:effectLst>
                  <a:outerShdw blurRad="38100" dist="38100" dir="2700000" algn="tl">
                    <a:srgbClr val="000000">
                      <a:alpha val="43137"/>
                    </a:srgbClr>
                  </a:outerShdw>
                </a:effectLst>
              </a:rPr>
              <a:t>The dental clinic administration system web application requires a web server that can run PHP scripts and provide HTML, CSS, and JavaScript files in order to function properly. </a:t>
            </a:r>
          </a:p>
        </p:txBody>
      </p:sp>
      <p:sp>
        <p:nvSpPr>
          <p:cNvPr id="57" name="Google Shape;452;p25">
            <a:extLst>
              <a:ext uri="{FF2B5EF4-FFF2-40B4-BE49-F238E27FC236}">
                <a16:creationId xmlns:a16="http://schemas.microsoft.com/office/drawing/2014/main" id="{8416FA59-4E1C-21FD-2286-84D061F902EB}"/>
              </a:ext>
            </a:extLst>
          </p:cNvPr>
          <p:cNvSpPr/>
          <p:nvPr/>
        </p:nvSpPr>
        <p:spPr>
          <a:xfrm>
            <a:off x="3129674" y="2051937"/>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52;p25">
            <a:extLst>
              <a:ext uri="{FF2B5EF4-FFF2-40B4-BE49-F238E27FC236}">
                <a16:creationId xmlns:a16="http://schemas.microsoft.com/office/drawing/2014/main" id="{A64DA891-B416-A656-212A-12F6FDC0CCFE}"/>
              </a:ext>
            </a:extLst>
          </p:cNvPr>
          <p:cNvSpPr/>
          <p:nvPr/>
        </p:nvSpPr>
        <p:spPr>
          <a:xfrm>
            <a:off x="5744519" y="2051937"/>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Rectangle 58">
            <a:extLst>
              <a:ext uri="{FF2B5EF4-FFF2-40B4-BE49-F238E27FC236}">
                <a16:creationId xmlns:a16="http://schemas.microsoft.com/office/drawing/2014/main" id="{78B2244E-34B1-29A2-F963-91D585EDBEDC}"/>
              </a:ext>
            </a:extLst>
          </p:cNvPr>
          <p:cNvSpPr/>
          <p:nvPr/>
        </p:nvSpPr>
        <p:spPr>
          <a:xfrm>
            <a:off x="2930352" y="3280826"/>
            <a:ext cx="2976348" cy="1478280"/>
          </a:xfrm>
          <a:prstGeom prst="rect">
            <a:avLst/>
          </a:prstGeom>
          <a:solidFill>
            <a:srgbClr val="0028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150"/>
          </a:p>
        </p:txBody>
      </p:sp>
      <p:sp>
        <p:nvSpPr>
          <p:cNvPr id="60" name="Google Shape;9824;p58">
            <a:extLst>
              <a:ext uri="{FF2B5EF4-FFF2-40B4-BE49-F238E27FC236}">
                <a16:creationId xmlns:a16="http://schemas.microsoft.com/office/drawing/2014/main" id="{A5007EF2-82D5-7C85-349A-78F5E7A4866F}"/>
              </a:ext>
            </a:extLst>
          </p:cNvPr>
          <p:cNvSpPr/>
          <p:nvPr/>
        </p:nvSpPr>
        <p:spPr>
          <a:xfrm>
            <a:off x="532538" y="1437224"/>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 name="Picture 60">
            <a:extLst>
              <a:ext uri="{FF2B5EF4-FFF2-40B4-BE49-F238E27FC236}">
                <a16:creationId xmlns:a16="http://schemas.microsoft.com/office/drawing/2014/main" id="{ED74EA98-D285-A24D-960D-4B9D6CDC038E}"/>
              </a:ext>
            </a:extLst>
          </p:cNvPr>
          <p:cNvPicPr>
            <a:picLocks noChangeAspect="1"/>
          </p:cNvPicPr>
          <p:nvPr/>
        </p:nvPicPr>
        <p:blipFill>
          <a:blip r:embed="rId3"/>
          <a:stretch>
            <a:fillRect/>
          </a:stretch>
        </p:blipFill>
        <p:spPr>
          <a:xfrm>
            <a:off x="3411871" y="1283165"/>
            <a:ext cx="283579" cy="283579"/>
          </a:xfrm>
          <a:prstGeom prst="rect">
            <a:avLst/>
          </a:prstGeom>
        </p:spPr>
      </p:pic>
      <p:pic>
        <p:nvPicPr>
          <p:cNvPr id="62" name="Picture 61">
            <a:extLst>
              <a:ext uri="{FF2B5EF4-FFF2-40B4-BE49-F238E27FC236}">
                <a16:creationId xmlns:a16="http://schemas.microsoft.com/office/drawing/2014/main" id="{55529337-B9E0-A437-684F-37FC1DC15797}"/>
              </a:ext>
            </a:extLst>
          </p:cNvPr>
          <p:cNvPicPr>
            <a:picLocks noChangeAspect="1"/>
          </p:cNvPicPr>
          <p:nvPr/>
        </p:nvPicPr>
        <p:blipFill>
          <a:blip r:embed="rId4"/>
          <a:stretch>
            <a:fillRect/>
          </a:stretch>
        </p:blipFill>
        <p:spPr>
          <a:xfrm>
            <a:off x="3122386" y="1287691"/>
            <a:ext cx="476250" cy="476250"/>
          </a:xfrm>
          <a:prstGeom prst="rect">
            <a:avLst/>
          </a:prstGeom>
        </p:spPr>
      </p:pic>
      <p:pic>
        <p:nvPicPr>
          <p:cNvPr id="63" name="Picture 62">
            <a:extLst>
              <a:ext uri="{FF2B5EF4-FFF2-40B4-BE49-F238E27FC236}">
                <a16:creationId xmlns:a16="http://schemas.microsoft.com/office/drawing/2014/main" id="{FDFCB2AC-D271-70A0-E4A2-F055F682BB49}"/>
              </a:ext>
            </a:extLst>
          </p:cNvPr>
          <p:cNvPicPr>
            <a:picLocks noChangeAspect="1"/>
          </p:cNvPicPr>
          <p:nvPr/>
        </p:nvPicPr>
        <p:blipFill>
          <a:blip r:embed="rId5"/>
          <a:stretch>
            <a:fillRect/>
          </a:stretch>
        </p:blipFill>
        <p:spPr>
          <a:xfrm>
            <a:off x="5665803" y="1239371"/>
            <a:ext cx="989557" cy="377268"/>
          </a:xfrm>
          <a:prstGeom prst="rect">
            <a:avLst/>
          </a:prstGeom>
        </p:spPr>
      </p:pic>
      <p:sp>
        <p:nvSpPr>
          <p:cNvPr id="1024" name="Google Shape;605;p30">
            <a:extLst>
              <a:ext uri="{FF2B5EF4-FFF2-40B4-BE49-F238E27FC236}">
                <a16:creationId xmlns:a16="http://schemas.microsoft.com/office/drawing/2014/main" id="{FCC8ADE1-1326-D01A-3898-F60AA442CF46}"/>
              </a:ext>
            </a:extLst>
          </p:cNvPr>
          <p:cNvSpPr txBox="1">
            <a:spLocks/>
          </p:cNvSpPr>
          <p:nvPr/>
        </p:nvSpPr>
        <p:spPr>
          <a:xfrm>
            <a:off x="1720660" y="3982479"/>
            <a:ext cx="5992972" cy="8438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sz="1400" dirty="0">
                <a:solidFill>
                  <a:schemeClr val="accent2">
                    <a:lumMod val="40000"/>
                    <a:lumOff val="60000"/>
                  </a:schemeClr>
                </a:solidFill>
                <a:effectLst>
                  <a:outerShdw blurRad="38100" dist="38100" dir="2700000" algn="tl">
                    <a:srgbClr val="000000">
                      <a:alpha val="43137"/>
                    </a:srgbClr>
                  </a:outerShdw>
                </a:effectLst>
              </a:rPr>
              <a:t>Web Browser</a:t>
            </a:r>
            <a:endParaRPr lang="en-US" sz="1400" dirty="0">
              <a:solidFill>
                <a:schemeClr val="accent5">
                  <a:lumMod val="20000"/>
                  <a:lumOff val="80000"/>
                </a:schemeClr>
              </a:solidFill>
              <a:effectLst>
                <a:outerShdw blurRad="38100" dist="38100" dir="2700000" algn="tl">
                  <a:srgbClr val="000000">
                    <a:alpha val="43137"/>
                  </a:srgbClr>
                </a:outerShdw>
              </a:effectLst>
            </a:endParaRPr>
          </a:p>
          <a:p>
            <a:pPr marL="0" indent="0">
              <a:buNone/>
            </a:pPr>
            <a:r>
              <a:rPr lang="en-US" sz="1300" dirty="0">
                <a:solidFill>
                  <a:schemeClr val="accent5">
                    <a:lumMod val="20000"/>
                    <a:lumOff val="80000"/>
                  </a:schemeClr>
                </a:solidFill>
                <a:effectLst>
                  <a:outerShdw blurRad="38100" dist="38100" dir="2700000" algn="tl">
                    <a:srgbClr val="000000">
                      <a:alpha val="43137"/>
                    </a:srgbClr>
                  </a:outerShdw>
                </a:effectLst>
              </a:rPr>
              <a:t>The application should be cross-platform compatible with the major web browsers, guaranteeing consistent functionality and user experience.</a:t>
            </a:r>
          </a:p>
        </p:txBody>
      </p:sp>
      <p:pic>
        <p:nvPicPr>
          <p:cNvPr id="1034" name="Picture 1033">
            <a:extLst>
              <a:ext uri="{FF2B5EF4-FFF2-40B4-BE49-F238E27FC236}">
                <a16:creationId xmlns:a16="http://schemas.microsoft.com/office/drawing/2014/main" id="{CDA86914-3D99-74EB-9940-24CF38008F52}"/>
              </a:ext>
            </a:extLst>
          </p:cNvPr>
          <p:cNvPicPr>
            <a:picLocks noChangeAspect="1"/>
          </p:cNvPicPr>
          <p:nvPr/>
        </p:nvPicPr>
        <p:blipFill>
          <a:blip r:embed="rId6"/>
          <a:stretch>
            <a:fillRect/>
          </a:stretch>
        </p:blipFill>
        <p:spPr>
          <a:xfrm>
            <a:off x="1444571" y="3982479"/>
            <a:ext cx="270510" cy="270510"/>
          </a:xfrm>
          <a:prstGeom prst="rect">
            <a:avLst/>
          </a:prstGeom>
        </p:spPr>
      </p:pic>
      <p:pic>
        <p:nvPicPr>
          <p:cNvPr id="1035" name="Picture 4">
            <a:extLst>
              <a:ext uri="{FF2B5EF4-FFF2-40B4-BE49-F238E27FC236}">
                <a16:creationId xmlns:a16="http://schemas.microsoft.com/office/drawing/2014/main" id="{F07AEA73-5F35-827F-11CB-57B8C7C67CF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790500" y="3746156"/>
            <a:ext cx="270510" cy="281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7906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390</TotalTime>
  <Words>2121</Words>
  <Application>Microsoft Office PowerPoint</Application>
  <PresentationFormat>On-screen Show (16:9)</PresentationFormat>
  <Paragraphs>181</Paragraphs>
  <Slides>24</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Nunito Light</vt:lpstr>
      <vt:lpstr>Livvic Light</vt:lpstr>
      <vt:lpstr>Fira Sans Condensed Medium</vt:lpstr>
      <vt:lpstr>Wingdings</vt:lpstr>
      <vt:lpstr>Maven Pro</vt:lpstr>
      <vt:lpstr>Share Tech</vt:lpstr>
      <vt:lpstr>Fira Sans Extra Condensed Medium</vt:lpstr>
      <vt:lpstr>Advent Pro SemiBold</vt:lpstr>
      <vt:lpstr>Data Science Consulting by Slidesgo</vt:lpstr>
      <vt:lpstr>Software Engineering Project Presentation</vt:lpstr>
      <vt:lpstr>Table of Contents</vt:lpstr>
      <vt:lpstr>Introduction</vt:lpstr>
      <vt:lpstr>Introduction | Purpose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Division of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Engineering Project Presentation</dc:title>
  <cp:lastModifiedBy>user</cp:lastModifiedBy>
  <cp:revision>36</cp:revision>
  <dcterms:modified xsi:type="dcterms:W3CDTF">2023-06-06T14:00:53Z</dcterms:modified>
</cp:coreProperties>
</file>